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7" r:id="rId2"/>
    <p:sldId id="256" r:id="rId3"/>
    <p:sldId id="259" r:id="rId4"/>
    <p:sldId id="258" r:id="rId5"/>
    <p:sldId id="262" r:id="rId6"/>
    <p:sldId id="263" r:id="rId7"/>
    <p:sldId id="265" r:id="rId8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B6717"/>
    <a:srgbClr val="33CB2D"/>
    <a:srgbClr val="4BAC6D"/>
    <a:srgbClr val="332BCD"/>
    <a:srgbClr val="FF0000"/>
    <a:srgbClr val="FF3330"/>
    <a:srgbClr val="0DAC3F"/>
    <a:srgbClr val="1E1961"/>
    <a:srgbClr val="00FF00"/>
    <a:srgbClr val="3BE93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 snapToGrid="0" snapToObjects="1">
      <p:cViewPr>
        <p:scale>
          <a:sx n="75" d="100"/>
          <a:sy n="75" d="100"/>
        </p:scale>
        <p:origin x="-1776" y="159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image" Target="../media/image2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91.png"/><Relationship Id="rId1" Type="http://schemas.openxmlformats.org/officeDocument/2006/relationships/image" Target="../media/image81.png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1.jpeg"/><Relationship Id="rId1" Type="http://schemas.openxmlformats.org/officeDocument/2006/relationships/image" Target="../media/image2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9304B3-0886-6A47-9317-83B93A26D26C}" type="doc">
      <dgm:prSet loTypeId="urn:microsoft.com/office/officeart/2008/layout/VerticalCurvedLis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43607C-83D6-874A-A569-F14B28C2C915}">
      <dgm:prSet phldrT="[Text]" custT="1"/>
      <dgm:spPr>
        <a:solidFill>
          <a:srgbClr val="33CB2D"/>
        </a:solidFill>
      </dgm:spPr>
      <dgm:t>
        <a:bodyPr/>
        <a:lstStyle/>
        <a:p>
          <a:pPr algn="l"/>
          <a:r>
            <a:rPr lang="ta-IN" sz="1400" b="1" dirty="0" smtClean="0"/>
            <a:t>கடன்</a:t>
          </a:r>
          <a:endParaRPr lang="en-US" sz="1400" b="1" dirty="0" smtClean="0"/>
        </a:p>
        <a:p>
          <a:pPr algn="l"/>
          <a:r>
            <a:rPr lang="ta-IN" sz="1000" b="1" dirty="0" smtClean="0"/>
            <a:t>நாம் வங்கியில் வைத்திருக்கும் பணத்தைப் பொறுத்து நீண்ட கால வைப்புத் தொகை, தொடர் வைப்புக் கணக்கு போன்ற சேவைகளை பெறலாம்.மேலும் வங்கியில் சேமிப்புக் கணக்கு இருந்தால் வீடு வாங்குவதற்கு, கல்வி போன்ற தேவைகளுக்கு எளிதாக கடன் பெறலாம்.</a:t>
          </a:r>
          <a:r>
            <a:rPr lang="en-US" sz="1700" dirty="0" smtClean="0">
              <a:uFillTx/>
            </a:rPr>
            <a:t>.</a:t>
          </a:r>
          <a:endParaRPr lang="en-US" sz="1700" dirty="0"/>
        </a:p>
      </dgm:t>
    </dgm:pt>
    <dgm:pt modelId="{1FF33DF3-2477-284F-A3BE-6E13F513B849}" type="parTrans" cxnId="{0306DDC7-9E2A-C449-B2BC-1C21EC60B404}">
      <dgm:prSet/>
      <dgm:spPr/>
      <dgm:t>
        <a:bodyPr/>
        <a:lstStyle/>
        <a:p>
          <a:endParaRPr lang="en-US"/>
        </a:p>
      </dgm:t>
    </dgm:pt>
    <dgm:pt modelId="{F041DB4C-E70F-D74D-9875-40D0F2C0DA7D}" type="sibTrans" cxnId="{0306DDC7-9E2A-C449-B2BC-1C21EC60B404}">
      <dgm:prSet/>
      <dgm:spPr/>
      <dgm:t>
        <a:bodyPr/>
        <a:lstStyle/>
        <a:p>
          <a:endParaRPr lang="en-US"/>
        </a:p>
      </dgm:t>
    </dgm:pt>
    <dgm:pt modelId="{7832A16A-3CF4-F643-AE10-B83FBE81E2E1}">
      <dgm:prSet phldrT="[Text]" custT="1"/>
      <dgm:spPr>
        <a:solidFill>
          <a:srgbClr val="FF6600"/>
        </a:solidFill>
      </dgm:spPr>
      <dgm:t>
        <a:bodyPr/>
        <a:lstStyle/>
        <a:p>
          <a:pPr algn="l"/>
          <a:r>
            <a:rPr lang="ta-IN" sz="1400" b="1" dirty="0" smtClean="0">
              <a:solidFill>
                <a:schemeClr val="tx1"/>
              </a:solidFill>
            </a:rPr>
            <a:t>பாதுகாப்பு </a:t>
          </a:r>
          <a:endParaRPr lang="en-US" sz="1400" b="1" dirty="0" smtClean="0">
            <a:solidFill>
              <a:schemeClr val="tx1"/>
            </a:solidFill>
          </a:endParaRPr>
        </a:p>
        <a:p>
          <a:pPr algn="l"/>
          <a:r>
            <a:rPr lang="ta-IN" sz="1000" b="1" dirty="0" smtClean="0">
              <a:solidFill>
                <a:schemeClr val="tx1"/>
              </a:solidFill>
              <a:uFillTx/>
            </a:rPr>
            <a:t>நாம் பணத்தை  நமது தலையணைக்கு அடியிலோ அல்லது அரிசி பாத்திரத்திலோ அல்லது பணப்பையிலோ வைத்திருந்தால்</a:t>
          </a:r>
          <a:r>
            <a:rPr lang="en-US" sz="1000" b="1" dirty="0" smtClean="0">
              <a:solidFill>
                <a:schemeClr val="tx1"/>
              </a:solidFill>
              <a:uFillTx/>
            </a:rPr>
            <a:t> </a:t>
          </a:r>
          <a:r>
            <a:rPr lang="ta-IN" sz="1000" b="1" dirty="0" smtClean="0">
              <a:solidFill>
                <a:schemeClr val="tx1"/>
              </a:solidFill>
              <a:uFillTx/>
            </a:rPr>
            <a:t>திருடு</a:t>
          </a:r>
          <a:r>
            <a:rPr lang="en-US" sz="1000" b="1" dirty="0" smtClean="0">
              <a:solidFill>
                <a:schemeClr val="tx1"/>
              </a:solidFill>
              <a:uFillTx/>
            </a:rPr>
            <a:t> </a:t>
          </a:r>
          <a:r>
            <a:rPr lang="ta-IN" sz="1000" b="1" dirty="0" smtClean="0">
              <a:solidFill>
                <a:schemeClr val="tx1"/>
              </a:solidFill>
              <a:uFillTx/>
            </a:rPr>
            <a:t>போய்விட  / பாதிப்படைய  வாய்ப்புள்ளது. மேலும் இயற்கை சீற்றங்களான மழை, வெள்ளம்  போன்றவற்றினால் பாதிப்படைய வாய்ப்புள்ளது.</a:t>
          </a:r>
          <a:r>
            <a:rPr lang="en-US" sz="1000" b="1" dirty="0" smtClean="0">
              <a:solidFill>
                <a:schemeClr val="tx1"/>
              </a:solidFill>
              <a:uFillTx/>
            </a:rPr>
            <a:t> </a:t>
          </a:r>
          <a:r>
            <a:rPr lang="ta-IN" sz="1000" b="1" dirty="0" smtClean="0">
              <a:solidFill>
                <a:schemeClr val="tx1"/>
              </a:solidFill>
              <a:uFillTx/>
            </a:rPr>
            <a:t>ஆனால் வங்கியில் சேமிக்கும் பணம் பாதுகாப்பாக இருக்கும்.</a:t>
          </a:r>
          <a:endParaRPr lang="en-IN" sz="1000" b="1" dirty="0" smtClean="0">
            <a:solidFill>
              <a:schemeClr val="tx1"/>
            </a:solidFill>
            <a:uFillTx/>
          </a:endParaRPr>
        </a:p>
      </dgm:t>
    </dgm:pt>
    <dgm:pt modelId="{AF99E72C-C45F-6D4D-8CF7-29E9BD029A96}" type="sibTrans" cxnId="{1F602566-0711-1844-82D4-124A4A8896A4}">
      <dgm:prSet/>
      <dgm:spPr/>
      <dgm:t>
        <a:bodyPr/>
        <a:lstStyle/>
        <a:p>
          <a:endParaRPr lang="en-US"/>
        </a:p>
      </dgm:t>
    </dgm:pt>
    <dgm:pt modelId="{17C0C160-FAA7-7B47-B9C4-139A19D2BB03}" type="parTrans" cxnId="{1F602566-0711-1844-82D4-124A4A8896A4}">
      <dgm:prSet/>
      <dgm:spPr/>
      <dgm:t>
        <a:bodyPr/>
        <a:lstStyle/>
        <a:p>
          <a:endParaRPr lang="en-US"/>
        </a:p>
      </dgm:t>
    </dgm:pt>
    <dgm:pt modelId="{8BF2D38C-6F3D-694C-879E-96C40A91B86A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ta-IN" sz="1400" b="1" dirty="0" smtClean="0"/>
            <a:t>வளர்ச்சி </a:t>
          </a:r>
          <a:endParaRPr lang="en-US" sz="1400" b="1" dirty="0" smtClean="0"/>
        </a:p>
        <a:p>
          <a:r>
            <a:rPr lang="ta-IN" sz="1000" b="1" dirty="0" smtClean="0"/>
            <a:t>வங்கியில் சேமிக்கும் பணத்திற்கு வங்கி நமக்கு வட்டி அளிக்கிறது. இதனால் வங்கியில் உங்கள் பணம் பெருகுகிறது. வீட்டில் வைத்திருக்கும் பணம் பெருகாது.</a:t>
          </a:r>
          <a:endParaRPr lang="en-US" sz="1000" dirty="0"/>
        </a:p>
      </dgm:t>
    </dgm:pt>
    <dgm:pt modelId="{74303674-1982-D840-BC1D-4ABF4869E916}" type="sibTrans" cxnId="{C63C8006-364F-344C-BA5E-68EB5385C649}">
      <dgm:prSet/>
      <dgm:spPr/>
      <dgm:t>
        <a:bodyPr/>
        <a:lstStyle/>
        <a:p>
          <a:endParaRPr lang="en-US"/>
        </a:p>
      </dgm:t>
    </dgm:pt>
    <dgm:pt modelId="{FF1ED769-D772-9744-8790-59A766D77BB8}" type="parTrans" cxnId="{C63C8006-364F-344C-BA5E-68EB5385C649}">
      <dgm:prSet/>
      <dgm:spPr/>
      <dgm:t>
        <a:bodyPr/>
        <a:lstStyle/>
        <a:p>
          <a:endParaRPr lang="en-US"/>
        </a:p>
      </dgm:t>
    </dgm:pt>
    <dgm:pt modelId="{F976FCDA-1798-DA41-A600-84412E3EC83C}" type="pres">
      <dgm:prSet presAssocID="{F59304B3-0886-6A47-9317-83B93A26D26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129CDD5F-D56E-4F42-A904-47E9EED65C3D}" type="pres">
      <dgm:prSet presAssocID="{F59304B3-0886-6A47-9317-83B93A26D26C}" presName="Name1" presStyleCnt="0"/>
      <dgm:spPr/>
    </dgm:pt>
    <dgm:pt modelId="{5C25C3A4-5CA4-C248-93BD-58670D32526D}" type="pres">
      <dgm:prSet presAssocID="{F59304B3-0886-6A47-9317-83B93A26D26C}" presName="cycle" presStyleCnt="0"/>
      <dgm:spPr/>
    </dgm:pt>
    <dgm:pt modelId="{B243730F-7D6D-9146-A535-3AF818734E4C}" type="pres">
      <dgm:prSet presAssocID="{F59304B3-0886-6A47-9317-83B93A26D26C}" presName="srcNode" presStyleLbl="node1" presStyleIdx="0" presStyleCnt="3"/>
      <dgm:spPr/>
    </dgm:pt>
    <dgm:pt modelId="{DBEF2F75-81D5-DF40-9541-0F5AD8EDCECD}" type="pres">
      <dgm:prSet presAssocID="{F59304B3-0886-6A47-9317-83B93A26D26C}" presName="conn" presStyleLbl="parChTrans1D2" presStyleIdx="0" presStyleCnt="1"/>
      <dgm:spPr/>
      <dgm:t>
        <a:bodyPr/>
        <a:lstStyle/>
        <a:p>
          <a:endParaRPr lang="en-US"/>
        </a:p>
      </dgm:t>
    </dgm:pt>
    <dgm:pt modelId="{613C9ADC-9CE8-8F48-B92D-FFA33F5A2F7C}" type="pres">
      <dgm:prSet presAssocID="{F59304B3-0886-6A47-9317-83B93A26D26C}" presName="extraNode" presStyleLbl="node1" presStyleIdx="0" presStyleCnt="3"/>
      <dgm:spPr/>
    </dgm:pt>
    <dgm:pt modelId="{F5A62775-B880-044D-866B-01CA6A68C2D9}" type="pres">
      <dgm:prSet presAssocID="{F59304B3-0886-6A47-9317-83B93A26D26C}" presName="dstNode" presStyleLbl="node1" presStyleIdx="0" presStyleCnt="3"/>
      <dgm:spPr/>
    </dgm:pt>
    <dgm:pt modelId="{750CD62D-B743-EA49-A1C4-2AAB06B6C448}" type="pres">
      <dgm:prSet presAssocID="{7832A16A-3CF4-F643-AE10-B83FBE81E2E1}" presName="text_1" presStyleLbl="node1" presStyleIdx="0" presStyleCnt="3" custScaleX="102141" custScaleY="135835" custLinFactNeighborY="378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047C22-491D-0848-AD72-FC3CB120789B}" type="pres">
      <dgm:prSet presAssocID="{7832A16A-3CF4-F643-AE10-B83FBE81E2E1}" presName="accent_1" presStyleCnt="0"/>
      <dgm:spPr/>
    </dgm:pt>
    <dgm:pt modelId="{1FC11CAE-3514-C44F-9A18-742D357D4BDE}" type="pres">
      <dgm:prSet presAssocID="{7832A16A-3CF4-F643-AE10-B83FBE81E2E1}" presName="accentRepeatNode" presStyleLbl="solidFgAcc1" presStyleIdx="0" presStyleCnt="3" custLinFactNeighborX="1057" custLinFactNeighborY="276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A38C258-E01C-E64E-86C3-1B837411012E}" type="pres">
      <dgm:prSet presAssocID="{8BF2D38C-6F3D-694C-879E-96C40A91B86A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052231-6BEA-5B4B-9FEB-60BACEA384D5}" type="pres">
      <dgm:prSet presAssocID="{8BF2D38C-6F3D-694C-879E-96C40A91B86A}" presName="accent_2" presStyleCnt="0"/>
      <dgm:spPr/>
    </dgm:pt>
    <dgm:pt modelId="{BB68F44B-1BBB-1746-9D70-81758DBDB9A6}" type="pres">
      <dgm:prSet presAssocID="{8BF2D38C-6F3D-694C-879E-96C40A91B86A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9811CD1E-2ACF-1F4A-B37F-932307E721C5}" type="pres">
      <dgm:prSet presAssocID="{2843607C-83D6-874A-A569-F14B28C2C915}" presName="text_3" presStyleLbl="node1" presStyleIdx="2" presStyleCnt="3" custScaleX="110614" custScaleY="135227" custLinFactNeighborX="-7768" custLinFactNeighborY="-78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31B8D8-A754-254B-AE2C-C86F30F30628}" type="pres">
      <dgm:prSet presAssocID="{2843607C-83D6-874A-A569-F14B28C2C915}" presName="accent_3" presStyleCnt="0"/>
      <dgm:spPr/>
    </dgm:pt>
    <dgm:pt modelId="{B60ACB99-99B1-8A4A-9293-87664D132CCF}" type="pres">
      <dgm:prSet presAssocID="{2843607C-83D6-874A-A569-F14B28C2C915}" presName="accentRepeatNode" presStyleLbl="solidFgAcc1" presStyleIdx="2" presStyleCnt="3" custScaleX="53825" custScaleY="67820" custLinFactNeighborX="-17426" custLinFactNeighborY="-2010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2015994E-6FEB-7742-8B41-4EE70C364563}" type="presOf" srcId="{7832A16A-3CF4-F643-AE10-B83FBE81E2E1}" destId="{750CD62D-B743-EA49-A1C4-2AAB06B6C448}" srcOrd="0" destOrd="0" presId="urn:microsoft.com/office/officeart/2008/layout/VerticalCurvedList"/>
    <dgm:cxn modelId="{1F602566-0711-1844-82D4-124A4A8896A4}" srcId="{F59304B3-0886-6A47-9317-83B93A26D26C}" destId="{7832A16A-3CF4-F643-AE10-B83FBE81E2E1}" srcOrd="0" destOrd="0" parTransId="{17C0C160-FAA7-7B47-B9C4-139A19D2BB03}" sibTransId="{AF99E72C-C45F-6D4D-8CF7-29E9BD029A96}"/>
    <dgm:cxn modelId="{E0733760-5E4D-104B-82EA-F4DD6BA3337B}" type="presOf" srcId="{AF99E72C-C45F-6D4D-8CF7-29E9BD029A96}" destId="{DBEF2F75-81D5-DF40-9541-0F5AD8EDCECD}" srcOrd="0" destOrd="0" presId="urn:microsoft.com/office/officeart/2008/layout/VerticalCurvedList"/>
    <dgm:cxn modelId="{0306DDC7-9E2A-C449-B2BC-1C21EC60B404}" srcId="{F59304B3-0886-6A47-9317-83B93A26D26C}" destId="{2843607C-83D6-874A-A569-F14B28C2C915}" srcOrd="2" destOrd="0" parTransId="{1FF33DF3-2477-284F-A3BE-6E13F513B849}" sibTransId="{F041DB4C-E70F-D74D-9875-40D0F2C0DA7D}"/>
    <dgm:cxn modelId="{B02F6071-CC1F-2141-871A-77473262598E}" type="presOf" srcId="{2843607C-83D6-874A-A569-F14B28C2C915}" destId="{9811CD1E-2ACF-1F4A-B37F-932307E721C5}" srcOrd="0" destOrd="0" presId="urn:microsoft.com/office/officeart/2008/layout/VerticalCurvedList"/>
    <dgm:cxn modelId="{5C982128-4472-6847-91B2-3A9D1F61F58B}" type="presOf" srcId="{F59304B3-0886-6A47-9317-83B93A26D26C}" destId="{F976FCDA-1798-DA41-A600-84412E3EC83C}" srcOrd="0" destOrd="0" presId="urn:microsoft.com/office/officeart/2008/layout/VerticalCurvedList"/>
    <dgm:cxn modelId="{C63C8006-364F-344C-BA5E-68EB5385C649}" srcId="{F59304B3-0886-6A47-9317-83B93A26D26C}" destId="{8BF2D38C-6F3D-694C-879E-96C40A91B86A}" srcOrd="1" destOrd="0" parTransId="{FF1ED769-D772-9744-8790-59A766D77BB8}" sibTransId="{74303674-1982-D840-BC1D-4ABF4869E916}"/>
    <dgm:cxn modelId="{C50B0D55-1001-634F-A168-2AEEA7D0738E}" type="presOf" srcId="{8BF2D38C-6F3D-694C-879E-96C40A91B86A}" destId="{EA38C258-E01C-E64E-86C3-1B837411012E}" srcOrd="0" destOrd="0" presId="urn:microsoft.com/office/officeart/2008/layout/VerticalCurvedList"/>
    <dgm:cxn modelId="{0B87526C-DD77-F547-A347-BA38AA2AE205}" type="presParOf" srcId="{F976FCDA-1798-DA41-A600-84412E3EC83C}" destId="{129CDD5F-D56E-4F42-A904-47E9EED65C3D}" srcOrd="0" destOrd="0" presId="urn:microsoft.com/office/officeart/2008/layout/VerticalCurvedList"/>
    <dgm:cxn modelId="{BA31FEAE-1AE2-7242-BDA0-40E53290F2A0}" type="presParOf" srcId="{129CDD5F-D56E-4F42-A904-47E9EED65C3D}" destId="{5C25C3A4-5CA4-C248-93BD-58670D32526D}" srcOrd="0" destOrd="0" presId="urn:microsoft.com/office/officeart/2008/layout/VerticalCurvedList"/>
    <dgm:cxn modelId="{FF113444-27DA-5E42-BFE1-98B9A006058B}" type="presParOf" srcId="{5C25C3A4-5CA4-C248-93BD-58670D32526D}" destId="{B243730F-7D6D-9146-A535-3AF818734E4C}" srcOrd="0" destOrd="0" presId="urn:microsoft.com/office/officeart/2008/layout/VerticalCurvedList"/>
    <dgm:cxn modelId="{2A793C9C-B29A-0347-A533-D6C32F6097B5}" type="presParOf" srcId="{5C25C3A4-5CA4-C248-93BD-58670D32526D}" destId="{DBEF2F75-81D5-DF40-9541-0F5AD8EDCECD}" srcOrd="1" destOrd="0" presId="urn:microsoft.com/office/officeart/2008/layout/VerticalCurvedList"/>
    <dgm:cxn modelId="{9FDD6D13-794F-254E-B90B-7944BD3F9F62}" type="presParOf" srcId="{5C25C3A4-5CA4-C248-93BD-58670D32526D}" destId="{613C9ADC-9CE8-8F48-B92D-FFA33F5A2F7C}" srcOrd="2" destOrd="0" presId="urn:microsoft.com/office/officeart/2008/layout/VerticalCurvedList"/>
    <dgm:cxn modelId="{8EF85B8E-532A-8647-95BE-D7158593B35C}" type="presParOf" srcId="{5C25C3A4-5CA4-C248-93BD-58670D32526D}" destId="{F5A62775-B880-044D-866B-01CA6A68C2D9}" srcOrd="3" destOrd="0" presId="urn:microsoft.com/office/officeart/2008/layout/VerticalCurvedList"/>
    <dgm:cxn modelId="{AADF84C9-72BB-5C41-9E7B-B8519C1B5750}" type="presParOf" srcId="{129CDD5F-D56E-4F42-A904-47E9EED65C3D}" destId="{750CD62D-B743-EA49-A1C4-2AAB06B6C448}" srcOrd="1" destOrd="0" presId="urn:microsoft.com/office/officeart/2008/layout/VerticalCurvedList"/>
    <dgm:cxn modelId="{E6B0BA21-48C5-1F41-8EB8-E2C2AA495E3A}" type="presParOf" srcId="{129CDD5F-D56E-4F42-A904-47E9EED65C3D}" destId="{C9047C22-491D-0848-AD72-FC3CB120789B}" srcOrd="2" destOrd="0" presId="urn:microsoft.com/office/officeart/2008/layout/VerticalCurvedList"/>
    <dgm:cxn modelId="{DB030AE3-B36B-3146-9251-2BD708AA4312}" type="presParOf" srcId="{C9047C22-491D-0848-AD72-FC3CB120789B}" destId="{1FC11CAE-3514-C44F-9A18-742D357D4BDE}" srcOrd="0" destOrd="0" presId="urn:microsoft.com/office/officeart/2008/layout/VerticalCurvedList"/>
    <dgm:cxn modelId="{F022314A-AA66-5B44-ACB9-BF352CEF1BA8}" type="presParOf" srcId="{129CDD5F-D56E-4F42-A904-47E9EED65C3D}" destId="{EA38C258-E01C-E64E-86C3-1B837411012E}" srcOrd="3" destOrd="0" presId="urn:microsoft.com/office/officeart/2008/layout/VerticalCurvedList"/>
    <dgm:cxn modelId="{87453A00-15B4-5546-B0B6-8A38257A8FA0}" type="presParOf" srcId="{129CDD5F-D56E-4F42-A904-47E9EED65C3D}" destId="{58052231-6BEA-5B4B-9FEB-60BACEA384D5}" srcOrd="4" destOrd="0" presId="urn:microsoft.com/office/officeart/2008/layout/VerticalCurvedList"/>
    <dgm:cxn modelId="{D75BF038-931C-FF43-8A0D-27DEDCE2F047}" type="presParOf" srcId="{58052231-6BEA-5B4B-9FEB-60BACEA384D5}" destId="{BB68F44B-1BBB-1746-9D70-81758DBDB9A6}" srcOrd="0" destOrd="0" presId="urn:microsoft.com/office/officeart/2008/layout/VerticalCurvedList"/>
    <dgm:cxn modelId="{49094812-A3EA-2D42-94D8-F91D3F90E7E8}" type="presParOf" srcId="{129CDD5F-D56E-4F42-A904-47E9EED65C3D}" destId="{9811CD1E-2ACF-1F4A-B37F-932307E721C5}" srcOrd="5" destOrd="0" presId="urn:microsoft.com/office/officeart/2008/layout/VerticalCurvedList"/>
    <dgm:cxn modelId="{2F632D93-A758-4947-A507-E823709D4D28}" type="presParOf" srcId="{129CDD5F-D56E-4F42-A904-47E9EED65C3D}" destId="{1E31B8D8-A754-254B-AE2C-C86F30F30628}" srcOrd="6" destOrd="0" presId="urn:microsoft.com/office/officeart/2008/layout/VerticalCurvedList"/>
    <dgm:cxn modelId="{9CF6203C-063F-A048-8928-B5FF935B8F42}" type="presParOf" srcId="{1E31B8D8-A754-254B-AE2C-C86F30F30628}" destId="{B60ACB99-99B1-8A4A-9293-87664D132CCF}" srcOrd="0" destOrd="0" presId="urn:microsoft.com/office/officeart/2008/layout/VerticalCurvedList"/>
  </dgm:cxnLst>
  <dgm:bg/>
  <dgm:whole/>
  <dgm:extLst>
    <a:ext uri="http://schemas.microsoft.com/office/drawing/2008/diagram">
      <dsp:dataModelExt xmlns=""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A3079C-3938-A44A-A5E9-2B88E874C875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BF65CA3-9771-EE46-85AB-BBF7F84F1FF4}">
      <dgm:prSet custT="1"/>
      <dgm:spPr/>
      <dgm:t>
        <a:bodyPr/>
        <a:lstStyle/>
        <a:p>
          <a:pPr rtl="0"/>
          <a:r>
            <a:rPr lang="en-US" sz="1200" dirty="0" smtClean="0"/>
            <a:t>KYC</a:t>
          </a:r>
          <a:r>
            <a:rPr lang="en-US" sz="1100" dirty="0" smtClean="0"/>
            <a:t> -</a:t>
          </a:r>
          <a:r>
            <a:rPr lang="ta-IN" sz="1100" dirty="0" smtClean="0"/>
            <a:t> கணக்கு தொடங்கும் போது வங்கி</a:t>
          </a:r>
          <a:r>
            <a:rPr lang="en-US" sz="1100" dirty="0" smtClean="0"/>
            <a:t> </a:t>
          </a:r>
          <a:r>
            <a:rPr lang="ta-IN" sz="1100" dirty="0" smtClean="0"/>
            <a:t>வாடிக்கையாளர்கள் அடையாளம் மற்றும் முகவரி பற்றிய தகவல்களை பெறுவது</a:t>
          </a:r>
          <a:r>
            <a:rPr lang="en-US" sz="1100" dirty="0" smtClean="0"/>
            <a:t> </a:t>
          </a:r>
          <a:r>
            <a:rPr lang="ta-IN" sz="1100" dirty="0" smtClean="0"/>
            <a:t>ஒரு செயல்முறை ஆகும்.</a:t>
          </a:r>
          <a:endParaRPr lang="en-US" sz="1100" dirty="0"/>
        </a:p>
      </dgm:t>
    </dgm:pt>
    <dgm:pt modelId="{2219BF0A-B4AA-4B4F-B160-DBE6F0B26EF5}" type="parTrans" cxnId="{23B72F6E-EB20-FD44-AC41-F6BB7A5C711F}">
      <dgm:prSet/>
      <dgm:spPr/>
      <dgm:t>
        <a:bodyPr/>
        <a:lstStyle/>
        <a:p>
          <a:endParaRPr lang="en-US"/>
        </a:p>
      </dgm:t>
    </dgm:pt>
    <dgm:pt modelId="{1E40352B-8745-3C4F-8634-680829A836BF}" type="sibTrans" cxnId="{23B72F6E-EB20-FD44-AC41-F6BB7A5C711F}">
      <dgm:prSet/>
      <dgm:spPr/>
      <dgm:t>
        <a:bodyPr/>
        <a:lstStyle/>
        <a:p>
          <a:endParaRPr lang="en-US"/>
        </a:p>
      </dgm:t>
    </dgm:pt>
    <dgm:pt modelId="{5DB91935-8174-8747-9DD2-AA944D1D31F6}">
      <dgm:prSet custT="1"/>
      <dgm:spPr/>
      <dgm:t>
        <a:bodyPr/>
        <a:lstStyle/>
        <a:p>
          <a:pPr rtl="0"/>
          <a:r>
            <a:rPr lang="ta-IN" sz="1100" dirty="0" smtClean="0"/>
            <a:t>அதிகாரப்பூர்வமாக செல்லுபடியாகும் KYC சார்ந்த ஆவணங்கள் உள்ளன</a:t>
          </a:r>
          <a:r>
            <a:rPr lang="en-US" sz="1100" dirty="0" smtClean="0"/>
            <a:t>    </a:t>
          </a:r>
          <a:r>
            <a:rPr lang="ta-IN" sz="1100" dirty="0" smtClean="0"/>
            <a:t>அ) </a:t>
          </a:r>
          <a:r>
            <a:rPr lang="ta-IN" sz="1100" dirty="0" smtClean="0"/>
            <a:t>பாஸ்போர்ட், ஆ) டிரைவிங் லைசென்ஸ், இ) வாக்காளர்கள் அடையாள அட்டை, ஈ) நிரந்தர கணக்கு எண் அட்டை , உ) ஆதார் அட்டை, ஊ) தேசிய ஊரக வேலைவாய்ப்பு உறுதித்திட்ட அட்டை.</a:t>
          </a:r>
          <a:endParaRPr lang="en-US" sz="1100" dirty="0"/>
        </a:p>
      </dgm:t>
    </dgm:pt>
    <dgm:pt modelId="{494E6DEA-4677-4A40-AD99-CE879577D61E}" type="parTrans" cxnId="{A1E8C161-7291-254B-90A8-0E59DE549AEC}">
      <dgm:prSet/>
      <dgm:spPr/>
      <dgm:t>
        <a:bodyPr/>
        <a:lstStyle/>
        <a:p>
          <a:endParaRPr lang="en-US"/>
        </a:p>
      </dgm:t>
    </dgm:pt>
    <dgm:pt modelId="{1580C2A1-DB41-C447-8227-FF16A01EE4BE}" type="sibTrans" cxnId="{A1E8C161-7291-254B-90A8-0E59DE549AEC}">
      <dgm:prSet/>
      <dgm:spPr/>
      <dgm:t>
        <a:bodyPr/>
        <a:lstStyle/>
        <a:p>
          <a:endParaRPr lang="en-US"/>
        </a:p>
      </dgm:t>
    </dgm:pt>
    <dgm:pt modelId="{495B987D-FEBC-FE46-8ECC-DB91BE0731C1}">
      <dgm:prSet custT="1"/>
      <dgm:spPr/>
      <dgm:t>
        <a:bodyPr/>
        <a:lstStyle/>
        <a:p>
          <a:pPr rtl="0"/>
          <a:r>
            <a:rPr lang="ta-IN" sz="1100" dirty="0" smtClean="0"/>
            <a:t>இந்த ஆவணங்களில் முகவரி விவரங்கள் அடங்கி இருந்தால், பின்னர் இது 'முகவரி சான்றாகவும் ஏற்றுக் கொள்ளப்படும்.</a:t>
          </a:r>
          <a:endParaRPr lang="en-US" sz="1100" dirty="0"/>
        </a:p>
      </dgm:t>
    </dgm:pt>
    <dgm:pt modelId="{6098730B-AB2B-1644-A0B3-2BD436B0FA66}" type="parTrans" cxnId="{D980B2DD-A5E0-374B-9A80-8C6F7B1675E3}">
      <dgm:prSet/>
      <dgm:spPr/>
      <dgm:t>
        <a:bodyPr/>
        <a:lstStyle/>
        <a:p>
          <a:endParaRPr lang="en-US"/>
        </a:p>
      </dgm:t>
    </dgm:pt>
    <dgm:pt modelId="{7DA169A5-09FA-F444-8341-B1BC5C59B266}" type="sibTrans" cxnId="{D980B2DD-A5E0-374B-9A80-8C6F7B1675E3}">
      <dgm:prSet/>
      <dgm:spPr/>
      <dgm:t>
        <a:bodyPr/>
        <a:lstStyle/>
        <a:p>
          <a:endParaRPr lang="en-US"/>
        </a:p>
      </dgm:t>
    </dgm:pt>
    <dgm:pt modelId="{FE41DAEE-2FF1-E64F-AB7A-E0FBE2162A23}">
      <dgm:prSet/>
      <dgm:spPr>
        <a:solidFill>
          <a:srgbClr val="FF2600"/>
        </a:solidFill>
      </dgm:spPr>
      <dgm:t>
        <a:bodyPr/>
        <a:lstStyle/>
        <a:p>
          <a:pPr rtl="0"/>
          <a:r>
            <a:rPr lang="en-US" dirty="0" smtClean="0"/>
            <a:t>1</a:t>
          </a:r>
          <a:endParaRPr lang="en-US" dirty="0"/>
        </a:p>
      </dgm:t>
    </dgm:pt>
    <dgm:pt modelId="{AD123811-B8AC-BC49-B744-50B79B1ED046}" type="parTrans" cxnId="{111D1C56-82E9-E548-A2C5-E7F0D3A73775}">
      <dgm:prSet/>
      <dgm:spPr/>
      <dgm:t>
        <a:bodyPr/>
        <a:lstStyle/>
        <a:p>
          <a:endParaRPr lang="en-US"/>
        </a:p>
      </dgm:t>
    </dgm:pt>
    <dgm:pt modelId="{FF100F8A-D678-FE4D-A631-4220E2698C06}" type="sibTrans" cxnId="{111D1C56-82E9-E548-A2C5-E7F0D3A73775}">
      <dgm:prSet/>
      <dgm:spPr/>
      <dgm:t>
        <a:bodyPr/>
        <a:lstStyle/>
        <a:p>
          <a:endParaRPr lang="en-US"/>
        </a:p>
      </dgm:t>
    </dgm:pt>
    <dgm:pt modelId="{57445648-C32A-7F45-962B-3DDDA37CBAB2}">
      <dgm:prSet/>
      <dgm:spPr>
        <a:solidFill>
          <a:srgbClr val="0000FF"/>
        </a:solidFill>
      </dgm:spPr>
      <dgm:t>
        <a:bodyPr/>
        <a:lstStyle/>
        <a:p>
          <a:pPr rtl="0"/>
          <a:r>
            <a:rPr lang="en-US" dirty="0" smtClean="0"/>
            <a:t>2</a:t>
          </a:r>
          <a:endParaRPr lang="en-US" dirty="0"/>
        </a:p>
      </dgm:t>
    </dgm:pt>
    <dgm:pt modelId="{C2E5B230-AE7E-6B42-B223-4C06FC115644}" type="parTrans" cxnId="{3CE35E25-7ED2-BC4F-A153-FEA12808EF8C}">
      <dgm:prSet/>
      <dgm:spPr/>
      <dgm:t>
        <a:bodyPr/>
        <a:lstStyle/>
        <a:p>
          <a:endParaRPr lang="en-US"/>
        </a:p>
      </dgm:t>
    </dgm:pt>
    <dgm:pt modelId="{E097BA50-46D9-D84A-A37A-E924D08DB442}" type="sibTrans" cxnId="{3CE35E25-7ED2-BC4F-A153-FEA12808EF8C}">
      <dgm:prSet/>
      <dgm:spPr/>
      <dgm:t>
        <a:bodyPr/>
        <a:lstStyle/>
        <a:p>
          <a:endParaRPr lang="en-US"/>
        </a:p>
      </dgm:t>
    </dgm:pt>
    <dgm:pt modelId="{754EC69D-8190-7242-97B4-F27F7D589F7E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3</a:t>
          </a:r>
          <a:endParaRPr lang="en-US" dirty="0"/>
        </a:p>
      </dgm:t>
    </dgm:pt>
    <dgm:pt modelId="{34A8E5F6-5C8F-DA46-8F27-0FE1AAE1011F}" type="parTrans" cxnId="{BA79109B-5B84-6346-A235-955BAEC3C903}">
      <dgm:prSet/>
      <dgm:spPr/>
      <dgm:t>
        <a:bodyPr/>
        <a:lstStyle/>
        <a:p>
          <a:endParaRPr lang="en-US"/>
        </a:p>
      </dgm:t>
    </dgm:pt>
    <dgm:pt modelId="{2CDF3D35-C348-BE46-BCBE-2953C2A64F0F}" type="sibTrans" cxnId="{BA79109B-5B84-6346-A235-955BAEC3C903}">
      <dgm:prSet/>
      <dgm:spPr/>
      <dgm:t>
        <a:bodyPr/>
        <a:lstStyle/>
        <a:p>
          <a:endParaRPr lang="en-US"/>
        </a:p>
      </dgm:t>
    </dgm:pt>
    <dgm:pt modelId="{39314CC0-6378-DF4E-9894-E43583137673}" type="pres">
      <dgm:prSet presAssocID="{D6A3079C-3938-A44A-A5E9-2B88E874C87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645793D-009C-5C4C-AFC2-56CF6130853B}" type="pres">
      <dgm:prSet presAssocID="{FE41DAEE-2FF1-E64F-AB7A-E0FBE2162A23}" presName="composite" presStyleCnt="0"/>
      <dgm:spPr/>
    </dgm:pt>
    <dgm:pt modelId="{20282175-C0E7-AF4B-8380-06BB21F582F7}" type="pres">
      <dgm:prSet presAssocID="{FE41DAEE-2FF1-E64F-AB7A-E0FBE2162A2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14F234-2B81-914A-A2EB-E191D9F51E89}" type="pres">
      <dgm:prSet presAssocID="{FE41DAEE-2FF1-E64F-AB7A-E0FBE2162A2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BBBE25-D18D-A647-99A4-3314BEFAE1BC}" type="pres">
      <dgm:prSet presAssocID="{FF100F8A-D678-FE4D-A631-4220E2698C06}" presName="sp" presStyleCnt="0"/>
      <dgm:spPr/>
    </dgm:pt>
    <dgm:pt modelId="{608E07C1-C02B-FE45-A2E8-C3C9519A74A9}" type="pres">
      <dgm:prSet presAssocID="{57445648-C32A-7F45-962B-3DDDA37CBAB2}" presName="composite" presStyleCnt="0"/>
      <dgm:spPr/>
    </dgm:pt>
    <dgm:pt modelId="{6A73E090-6D01-7246-8D29-6B46FFC43A88}" type="pres">
      <dgm:prSet presAssocID="{57445648-C32A-7F45-962B-3DDDA37CBA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52DD2C-2578-8643-9650-852727928216}" type="pres">
      <dgm:prSet presAssocID="{57445648-C32A-7F45-962B-3DDDA37CBAB2}" presName="descendantText" presStyleLbl="alignAcc1" presStyleIdx="1" presStyleCnt="3" custScaleY="1701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0E3533-D5AB-A741-814D-C89580667DFE}" type="pres">
      <dgm:prSet presAssocID="{E097BA50-46D9-D84A-A37A-E924D08DB442}" presName="sp" presStyleCnt="0"/>
      <dgm:spPr/>
    </dgm:pt>
    <dgm:pt modelId="{181A64DE-E64B-894D-88F0-E6A3F816B43D}" type="pres">
      <dgm:prSet presAssocID="{754EC69D-8190-7242-97B4-F27F7D589F7E}" presName="composite" presStyleCnt="0"/>
      <dgm:spPr/>
    </dgm:pt>
    <dgm:pt modelId="{F537B76B-DC28-BF4F-8157-960B4F4950B4}" type="pres">
      <dgm:prSet presAssocID="{754EC69D-8190-7242-97B4-F27F7D589F7E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B99B3D-BB83-674C-A4A1-652064A6D596}" type="pres">
      <dgm:prSet presAssocID="{754EC69D-8190-7242-97B4-F27F7D589F7E}" presName="descendantText" presStyleLbl="alignAcc1" presStyleIdx="2" presStyleCnt="3" custScaleY="1011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B8525A1-29EB-DB46-B1E8-2643ADFE4E9A}" type="presOf" srcId="{495B987D-FEBC-FE46-8ECC-DB91BE0731C1}" destId="{36B99B3D-BB83-674C-A4A1-652064A6D596}" srcOrd="0" destOrd="0" presId="urn:microsoft.com/office/officeart/2005/8/layout/chevron2"/>
    <dgm:cxn modelId="{A1E8C161-7291-254B-90A8-0E59DE549AEC}" srcId="{57445648-C32A-7F45-962B-3DDDA37CBAB2}" destId="{5DB91935-8174-8747-9DD2-AA944D1D31F6}" srcOrd="0" destOrd="0" parTransId="{494E6DEA-4677-4A40-AD99-CE879577D61E}" sibTransId="{1580C2A1-DB41-C447-8227-FF16A01EE4BE}"/>
    <dgm:cxn modelId="{23B72F6E-EB20-FD44-AC41-F6BB7A5C711F}" srcId="{FE41DAEE-2FF1-E64F-AB7A-E0FBE2162A23}" destId="{0BF65CA3-9771-EE46-85AB-BBF7F84F1FF4}" srcOrd="0" destOrd="0" parTransId="{2219BF0A-B4AA-4B4F-B160-DBE6F0B26EF5}" sibTransId="{1E40352B-8745-3C4F-8634-680829A836BF}"/>
    <dgm:cxn modelId="{111D1C56-82E9-E548-A2C5-E7F0D3A73775}" srcId="{D6A3079C-3938-A44A-A5E9-2B88E874C875}" destId="{FE41DAEE-2FF1-E64F-AB7A-E0FBE2162A23}" srcOrd="0" destOrd="0" parTransId="{AD123811-B8AC-BC49-B744-50B79B1ED046}" sibTransId="{FF100F8A-D678-FE4D-A631-4220E2698C06}"/>
    <dgm:cxn modelId="{BA79109B-5B84-6346-A235-955BAEC3C903}" srcId="{D6A3079C-3938-A44A-A5E9-2B88E874C875}" destId="{754EC69D-8190-7242-97B4-F27F7D589F7E}" srcOrd="2" destOrd="0" parTransId="{34A8E5F6-5C8F-DA46-8F27-0FE1AAE1011F}" sibTransId="{2CDF3D35-C348-BE46-BCBE-2953C2A64F0F}"/>
    <dgm:cxn modelId="{780D8632-F871-7C44-9EEA-B284ECC1622C}" type="presOf" srcId="{754EC69D-8190-7242-97B4-F27F7D589F7E}" destId="{F537B76B-DC28-BF4F-8157-960B4F4950B4}" srcOrd="0" destOrd="0" presId="urn:microsoft.com/office/officeart/2005/8/layout/chevron2"/>
    <dgm:cxn modelId="{0B725A33-8662-2B47-96F1-5455470CEB2D}" type="presOf" srcId="{57445648-C32A-7F45-962B-3DDDA37CBAB2}" destId="{6A73E090-6D01-7246-8D29-6B46FFC43A88}" srcOrd="0" destOrd="0" presId="urn:microsoft.com/office/officeart/2005/8/layout/chevron2"/>
    <dgm:cxn modelId="{05E6A843-2EA8-DF4D-B1CE-D072F1036A79}" type="presOf" srcId="{0BF65CA3-9771-EE46-85AB-BBF7F84F1FF4}" destId="{5C14F234-2B81-914A-A2EB-E191D9F51E89}" srcOrd="0" destOrd="0" presId="urn:microsoft.com/office/officeart/2005/8/layout/chevron2"/>
    <dgm:cxn modelId="{20DE9017-F391-094B-9B51-DCFD7F90C482}" type="presOf" srcId="{5DB91935-8174-8747-9DD2-AA944D1D31F6}" destId="{CE52DD2C-2578-8643-9650-852727928216}" srcOrd="0" destOrd="0" presId="urn:microsoft.com/office/officeart/2005/8/layout/chevron2"/>
    <dgm:cxn modelId="{D980B2DD-A5E0-374B-9A80-8C6F7B1675E3}" srcId="{754EC69D-8190-7242-97B4-F27F7D589F7E}" destId="{495B987D-FEBC-FE46-8ECC-DB91BE0731C1}" srcOrd="0" destOrd="0" parTransId="{6098730B-AB2B-1644-A0B3-2BD436B0FA66}" sibTransId="{7DA169A5-09FA-F444-8341-B1BC5C59B266}"/>
    <dgm:cxn modelId="{E2FE80C4-CB1F-8B4C-B35F-BE712519C98E}" type="presOf" srcId="{FE41DAEE-2FF1-E64F-AB7A-E0FBE2162A23}" destId="{20282175-C0E7-AF4B-8380-06BB21F582F7}" srcOrd="0" destOrd="0" presId="urn:microsoft.com/office/officeart/2005/8/layout/chevron2"/>
    <dgm:cxn modelId="{335B8F01-DBB4-BF42-B661-5903CA973314}" type="presOf" srcId="{D6A3079C-3938-A44A-A5E9-2B88E874C875}" destId="{39314CC0-6378-DF4E-9894-E43583137673}" srcOrd="0" destOrd="0" presId="urn:microsoft.com/office/officeart/2005/8/layout/chevron2"/>
    <dgm:cxn modelId="{3CE35E25-7ED2-BC4F-A153-FEA12808EF8C}" srcId="{D6A3079C-3938-A44A-A5E9-2B88E874C875}" destId="{57445648-C32A-7F45-962B-3DDDA37CBAB2}" srcOrd="1" destOrd="0" parTransId="{C2E5B230-AE7E-6B42-B223-4C06FC115644}" sibTransId="{E097BA50-46D9-D84A-A37A-E924D08DB442}"/>
    <dgm:cxn modelId="{F8285DF9-F604-DD48-B53C-DC46471735CC}" type="presParOf" srcId="{39314CC0-6378-DF4E-9894-E43583137673}" destId="{F645793D-009C-5C4C-AFC2-56CF6130853B}" srcOrd="0" destOrd="0" presId="urn:microsoft.com/office/officeart/2005/8/layout/chevron2"/>
    <dgm:cxn modelId="{58A6DA16-02DF-3D48-BF20-C29BF7F8EEE6}" type="presParOf" srcId="{F645793D-009C-5C4C-AFC2-56CF6130853B}" destId="{20282175-C0E7-AF4B-8380-06BB21F582F7}" srcOrd="0" destOrd="0" presId="urn:microsoft.com/office/officeart/2005/8/layout/chevron2"/>
    <dgm:cxn modelId="{3BE7CDEB-0B42-A44A-9F30-44E51F8E008D}" type="presParOf" srcId="{F645793D-009C-5C4C-AFC2-56CF6130853B}" destId="{5C14F234-2B81-914A-A2EB-E191D9F51E89}" srcOrd="1" destOrd="0" presId="urn:microsoft.com/office/officeart/2005/8/layout/chevron2"/>
    <dgm:cxn modelId="{7995D4D3-A79D-BD45-9084-11D750DB9FFF}" type="presParOf" srcId="{39314CC0-6378-DF4E-9894-E43583137673}" destId="{EBBBBE25-D18D-A647-99A4-3314BEFAE1BC}" srcOrd="1" destOrd="0" presId="urn:microsoft.com/office/officeart/2005/8/layout/chevron2"/>
    <dgm:cxn modelId="{593ADDD5-5A3D-E74A-BEAA-905EE9E950A4}" type="presParOf" srcId="{39314CC0-6378-DF4E-9894-E43583137673}" destId="{608E07C1-C02B-FE45-A2E8-C3C9519A74A9}" srcOrd="2" destOrd="0" presId="urn:microsoft.com/office/officeart/2005/8/layout/chevron2"/>
    <dgm:cxn modelId="{6DCD1316-D428-C34A-83F8-F7928030E5DC}" type="presParOf" srcId="{608E07C1-C02B-FE45-A2E8-C3C9519A74A9}" destId="{6A73E090-6D01-7246-8D29-6B46FFC43A88}" srcOrd="0" destOrd="0" presId="urn:microsoft.com/office/officeart/2005/8/layout/chevron2"/>
    <dgm:cxn modelId="{CA89CB70-93BB-BC46-83C5-BAF3C26D3BC9}" type="presParOf" srcId="{608E07C1-C02B-FE45-A2E8-C3C9519A74A9}" destId="{CE52DD2C-2578-8643-9650-852727928216}" srcOrd="1" destOrd="0" presId="urn:microsoft.com/office/officeart/2005/8/layout/chevron2"/>
    <dgm:cxn modelId="{2A93ED17-0EFE-C744-AF08-9FB7EA31FA1B}" type="presParOf" srcId="{39314CC0-6378-DF4E-9894-E43583137673}" destId="{AE0E3533-D5AB-A741-814D-C89580667DFE}" srcOrd="3" destOrd="0" presId="urn:microsoft.com/office/officeart/2005/8/layout/chevron2"/>
    <dgm:cxn modelId="{41EA1690-9001-6C44-B025-72EFEAC515B4}" type="presParOf" srcId="{39314CC0-6378-DF4E-9894-E43583137673}" destId="{181A64DE-E64B-894D-88F0-E6A3F816B43D}" srcOrd="4" destOrd="0" presId="urn:microsoft.com/office/officeart/2005/8/layout/chevron2"/>
    <dgm:cxn modelId="{063FCA6C-6386-974D-89D9-7B927A010765}" type="presParOf" srcId="{181A64DE-E64B-894D-88F0-E6A3F816B43D}" destId="{F537B76B-DC28-BF4F-8157-960B4F4950B4}" srcOrd="0" destOrd="0" presId="urn:microsoft.com/office/officeart/2005/8/layout/chevron2"/>
    <dgm:cxn modelId="{0273B43E-B8F1-284A-8F70-B76B90C4EC5C}" type="presParOf" srcId="{181A64DE-E64B-894D-88F0-E6A3F816B43D}" destId="{36B99B3D-BB83-674C-A4A1-652064A6D596}" srcOrd="1" destOrd="0" presId="urn:microsoft.com/office/officeart/2005/8/layout/chevro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455053-69BA-429E-9634-5668D9A1DD33}" type="doc">
      <dgm:prSet loTypeId="urn:microsoft.com/office/officeart/2005/8/layout/pList2#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2B9DFFD3-CDE7-459D-B79F-DEFAD5F95AA5}">
      <dgm:prSet phldrT="[Text]" custT="1"/>
      <dgm:spPr/>
      <dgm:t>
        <a:bodyPr/>
        <a:lstStyle/>
        <a:p>
          <a:pPr algn="l"/>
          <a:r>
            <a:rPr lang="ta-IN" sz="1100" dirty="0" smtClean="0">
              <a:solidFill>
                <a:schemeClr val="tx1"/>
              </a:solidFill>
            </a:rPr>
            <a:t>தகுதி</a:t>
          </a:r>
          <a:r>
            <a:rPr lang="en-US" sz="1100" dirty="0" smtClean="0">
              <a:solidFill>
                <a:schemeClr val="tx1"/>
              </a:solidFill>
            </a:rPr>
            <a:t> - </a:t>
          </a:r>
          <a:r>
            <a:rPr lang="ta-IN" sz="1100" b="1" dirty="0" smtClean="0">
              <a:solidFill>
                <a:schemeClr val="tx1"/>
              </a:solidFill>
            </a:rPr>
            <a:t>தொழில் துவங்க ரூ. 10 லட்சத்திற்கும் குறைவாக முதலிட்டு தொகை</a:t>
          </a:r>
          <a:r>
            <a:rPr lang="en-US" sz="1100" b="1" dirty="0" smtClean="0">
              <a:solidFill>
                <a:schemeClr val="tx1"/>
              </a:solidFill>
            </a:rPr>
            <a:t> </a:t>
          </a:r>
          <a:r>
            <a:rPr lang="ta-IN" sz="1100" b="1" dirty="0" smtClean="0">
              <a:solidFill>
                <a:schemeClr val="tx1"/>
              </a:solidFill>
            </a:rPr>
            <a:t>தேவைப்படும்,  வருவாய் ஈட்டுவதற்கான பண்ணை சாரா வணிக திட்டம் உடைய ஒவ்வொரு</a:t>
          </a:r>
          <a:r>
            <a:rPr lang="en-US" sz="1100" b="1" dirty="0" smtClean="0">
              <a:solidFill>
                <a:schemeClr val="tx1"/>
              </a:solidFill>
            </a:rPr>
            <a:t>  </a:t>
          </a:r>
          <a:r>
            <a:rPr lang="ta-IN" sz="1100" b="1" dirty="0" smtClean="0">
              <a:solidFill>
                <a:schemeClr val="tx1"/>
              </a:solidFill>
            </a:rPr>
            <a:t>இந்திய குடிமகனும் இதற்கு தகுதியுடையவர் ஆவார். (எ.க.) உற்பத்தி, செயலாக்கம், வர்த்தக அல்லது சேவை துறை.</a:t>
          </a:r>
          <a:endParaRPr lang="en-US" sz="1100" b="1" dirty="0">
            <a:solidFill>
              <a:schemeClr val="tx1"/>
            </a:solidFill>
          </a:endParaRPr>
        </a:p>
      </dgm:t>
    </dgm:pt>
    <dgm:pt modelId="{3759AF08-42D0-4F5A-B1A8-7ABB7DB6D951}" type="parTrans" cxnId="{DCFE228A-4603-48E8-A0AD-992AE42F5356}">
      <dgm:prSet/>
      <dgm:spPr/>
      <dgm:t>
        <a:bodyPr/>
        <a:lstStyle/>
        <a:p>
          <a:endParaRPr lang="en-US"/>
        </a:p>
      </dgm:t>
    </dgm:pt>
    <dgm:pt modelId="{74AB306D-9BDC-43E2-8B0E-C73B5CCB35CB}" type="sibTrans" cxnId="{DCFE228A-4603-48E8-A0AD-992AE42F5356}">
      <dgm:prSet/>
      <dgm:spPr/>
      <dgm:t>
        <a:bodyPr/>
        <a:lstStyle/>
        <a:p>
          <a:endParaRPr lang="en-US"/>
        </a:p>
      </dgm:t>
    </dgm:pt>
    <dgm:pt modelId="{2BD4469C-D8F6-490F-A012-16EDCB478F12}">
      <dgm:prSet phldrT="[Text]" custT="1"/>
      <dgm:spPr/>
      <dgm:t>
        <a:bodyPr/>
        <a:lstStyle/>
        <a:p>
          <a:pPr algn="l"/>
          <a:r>
            <a:rPr lang="ta-IN" sz="1100" b="1" dirty="0" smtClean="0">
              <a:solidFill>
                <a:schemeClr val="tx1"/>
              </a:solidFill>
            </a:rPr>
            <a:t>முத்ரா வின் கீழ் வழங்கப்படும் ரூபே டெபிட் கார்டு</a:t>
          </a:r>
          <a:r>
            <a:rPr lang="en-US" sz="1100" b="1" dirty="0" smtClean="0">
              <a:solidFill>
                <a:schemeClr val="tx1"/>
              </a:solidFill>
            </a:rPr>
            <a:t> </a:t>
          </a:r>
          <a:r>
            <a:rPr lang="ta-IN" sz="1100" b="1" dirty="0" smtClean="0">
              <a:solidFill>
                <a:schemeClr val="tx1"/>
              </a:solidFill>
            </a:rPr>
            <a:t>தொழில்</a:t>
          </a:r>
          <a:r>
            <a:rPr lang="en-US" sz="1100" b="1" dirty="0" smtClean="0">
              <a:solidFill>
                <a:schemeClr val="tx1"/>
              </a:solidFill>
            </a:rPr>
            <a:t> </a:t>
          </a:r>
          <a:r>
            <a:rPr lang="ta-IN" sz="1100" b="1" dirty="0" smtClean="0">
              <a:solidFill>
                <a:schemeClr val="tx1"/>
              </a:solidFill>
            </a:rPr>
            <a:t>இடுபொருள் மூலதன வசதி வழங்கும்</a:t>
          </a:r>
          <a:r>
            <a:rPr lang="en-US" sz="1100" b="1" dirty="0" smtClean="0">
              <a:solidFill>
                <a:schemeClr val="tx1"/>
              </a:solidFill>
            </a:rPr>
            <a:t>.</a:t>
          </a:r>
        </a:p>
        <a:p>
          <a:pPr algn="l"/>
          <a:r>
            <a:rPr lang="ta-IN" sz="1100" b="1" dirty="0" smtClean="0">
              <a:solidFill>
                <a:schemeClr val="tx1"/>
              </a:solidFill>
            </a:rPr>
            <a:t>அதை ஏடிஎம், வங்கி மித்ரா மற்றும் அனைத்து </a:t>
          </a:r>
          <a:r>
            <a:rPr lang="en-US" sz="1400" b="1" dirty="0" err="1" smtClean="0">
              <a:solidFill>
                <a:schemeClr val="tx1"/>
              </a:solidFill>
            </a:rPr>
            <a:t>PoS</a:t>
          </a:r>
          <a:r>
            <a:rPr lang="en-US" sz="1400" b="1" dirty="0" smtClean="0">
              <a:solidFill>
                <a:schemeClr val="tx1"/>
              </a:solidFill>
            </a:rPr>
            <a:t>  </a:t>
          </a:r>
          <a:r>
            <a:rPr lang="ta-IN" sz="1100" b="1" dirty="0" smtClean="0">
              <a:solidFill>
                <a:schemeClr val="tx1"/>
              </a:solidFill>
            </a:rPr>
            <a:t>எந்திரத்திலும்</a:t>
          </a:r>
          <a:r>
            <a:rPr lang="en-US" sz="1100" b="1" dirty="0" smtClean="0">
              <a:solidFill>
                <a:schemeClr val="tx1"/>
              </a:solidFill>
            </a:rPr>
            <a:t>   </a:t>
          </a:r>
          <a:r>
            <a:rPr lang="ta-IN" sz="1100" b="1" dirty="0" smtClean="0">
              <a:solidFill>
                <a:schemeClr val="tx1"/>
              </a:solidFill>
            </a:rPr>
            <a:t>பயன்படுத்த முடியும்.</a:t>
          </a:r>
          <a:endParaRPr lang="en-US" sz="1100" b="1" dirty="0">
            <a:solidFill>
              <a:schemeClr val="tx1"/>
            </a:solidFill>
          </a:endParaRPr>
        </a:p>
      </dgm:t>
    </dgm:pt>
    <dgm:pt modelId="{90C99603-F51C-4F36-BC43-557919B44AFD}" type="parTrans" cxnId="{7F6ED353-56F0-4977-9492-6692DEF0656B}">
      <dgm:prSet/>
      <dgm:spPr/>
      <dgm:t>
        <a:bodyPr/>
        <a:lstStyle/>
        <a:p>
          <a:endParaRPr lang="en-US"/>
        </a:p>
      </dgm:t>
    </dgm:pt>
    <dgm:pt modelId="{E49DFA2D-BC4A-4DF7-AD22-596F202E39B0}" type="sibTrans" cxnId="{7F6ED353-56F0-4977-9492-6692DEF0656B}">
      <dgm:prSet/>
      <dgm:spPr/>
      <dgm:t>
        <a:bodyPr/>
        <a:lstStyle/>
        <a:p>
          <a:endParaRPr lang="en-US"/>
        </a:p>
      </dgm:t>
    </dgm:pt>
    <dgm:pt modelId="{244F38A8-E4DB-4022-9DD1-53D61A7D9A9E}" type="pres">
      <dgm:prSet presAssocID="{16455053-69BA-429E-9634-5668D9A1DD3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F92525-C533-4607-BCE0-CE4F4790AF0A}" type="pres">
      <dgm:prSet presAssocID="{16455053-69BA-429E-9634-5668D9A1DD33}" presName="bkgdShp" presStyleLbl="alignAccFollowNode1" presStyleIdx="0" presStyleCnt="1"/>
      <dgm:spPr/>
    </dgm:pt>
    <dgm:pt modelId="{368F49ED-5E93-4810-A1C5-DAABE315AF8A}" type="pres">
      <dgm:prSet presAssocID="{16455053-69BA-429E-9634-5668D9A1DD33}" presName="linComp" presStyleCnt="0"/>
      <dgm:spPr/>
    </dgm:pt>
    <dgm:pt modelId="{ED007F9E-EFFC-4DFF-89C3-E0F46593EB2E}" type="pres">
      <dgm:prSet presAssocID="{2B9DFFD3-CDE7-459D-B79F-DEFAD5F95AA5}" presName="compNode" presStyleCnt="0"/>
      <dgm:spPr/>
    </dgm:pt>
    <dgm:pt modelId="{DE1288CE-F449-47F9-A3B4-EB2F6B792D25}" type="pres">
      <dgm:prSet presAssocID="{2B9DFFD3-CDE7-459D-B79F-DEFAD5F95AA5}" presName="node" presStyleLbl="node1" presStyleIdx="0" presStyleCnt="2" custScaleX="100080" custScaleY="140823" custLinFactNeighborX="5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48F8F3-6BD7-48D7-B6E6-8742CF38CBE5}" type="pres">
      <dgm:prSet presAssocID="{2B9DFFD3-CDE7-459D-B79F-DEFAD5F95AA5}" presName="invisiNode" presStyleLbl="node1" presStyleIdx="0" presStyleCnt="2"/>
      <dgm:spPr/>
    </dgm:pt>
    <dgm:pt modelId="{350D4DC5-4C48-418F-82F9-AE620AD5D44B}" type="pres">
      <dgm:prSet presAssocID="{2B9DFFD3-CDE7-459D-B79F-DEFAD5F95AA5}" presName="imagNode" presStyleLbl="fgImgPlace1" presStyleIdx="0" presStyleCnt="2" custScaleY="6818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</dgm:pt>
    <dgm:pt modelId="{377F342F-86CC-4E8E-9370-4CDDDC990821}" type="pres">
      <dgm:prSet presAssocID="{74AB306D-9BDC-43E2-8B0E-C73B5CCB35CB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89C5F88-DF01-42DF-B52F-11B0B31D4D97}" type="pres">
      <dgm:prSet presAssocID="{2BD4469C-D8F6-490F-A012-16EDCB478F12}" presName="compNode" presStyleCnt="0"/>
      <dgm:spPr/>
    </dgm:pt>
    <dgm:pt modelId="{AF9CD6A4-1919-4512-A3BE-D13DD0ED559E}" type="pres">
      <dgm:prSet presAssocID="{2BD4469C-D8F6-490F-A012-16EDCB478F12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FB26FA-A856-45B1-958F-F15A6845562B}" type="pres">
      <dgm:prSet presAssocID="{2BD4469C-D8F6-490F-A012-16EDCB478F12}" presName="invisiNode" presStyleLbl="node1" presStyleIdx="1" presStyleCnt="2"/>
      <dgm:spPr/>
    </dgm:pt>
    <dgm:pt modelId="{EB861EA0-A05C-4CDD-9FF0-0F2D6225FEEB}" type="pres">
      <dgm:prSet presAssocID="{2BD4469C-D8F6-490F-A012-16EDCB478F12}" presName="imagNode" presStyleLbl="fgImgPlace1" presStyleIdx="1" presStyleCnt="2"/>
      <dgm:spPr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47" t="-108" r="-147" b="-108"/>
          </a:stretch>
        </a:blipFill>
      </dgm:spPr>
    </dgm:pt>
  </dgm:ptLst>
  <dgm:cxnLst>
    <dgm:cxn modelId="{DCFE228A-4603-48E8-A0AD-992AE42F5356}" srcId="{16455053-69BA-429E-9634-5668D9A1DD33}" destId="{2B9DFFD3-CDE7-459D-B79F-DEFAD5F95AA5}" srcOrd="0" destOrd="0" parTransId="{3759AF08-42D0-4F5A-B1A8-7ABB7DB6D951}" sibTransId="{74AB306D-9BDC-43E2-8B0E-C73B5CCB35CB}"/>
    <dgm:cxn modelId="{7F6ED353-56F0-4977-9492-6692DEF0656B}" srcId="{16455053-69BA-429E-9634-5668D9A1DD33}" destId="{2BD4469C-D8F6-490F-A012-16EDCB478F12}" srcOrd="1" destOrd="0" parTransId="{90C99603-F51C-4F36-BC43-557919B44AFD}" sibTransId="{E49DFA2D-BC4A-4DF7-AD22-596F202E39B0}"/>
    <dgm:cxn modelId="{387E59F9-90DC-43E2-A5C2-CBC5E8DFC90D}" type="presOf" srcId="{16455053-69BA-429E-9634-5668D9A1DD33}" destId="{244F38A8-E4DB-4022-9DD1-53D61A7D9A9E}" srcOrd="0" destOrd="0" presId="urn:microsoft.com/office/officeart/2005/8/layout/pList2#2"/>
    <dgm:cxn modelId="{CB963FC1-4E05-46A3-995B-A4E8B084235A}" type="presOf" srcId="{74AB306D-9BDC-43E2-8B0E-C73B5CCB35CB}" destId="{377F342F-86CC-4E8E-9370-4CDDDC990821}" srcOrd="0" destOrd="0" presId="urn:microsoft.com/office/officeart/2005/8/layout/pList2#2"/>
    <dgm:cxn modelId="{1D9513D0-1E6C-45DC-9269-27006171ACF8}" type="presOf" srcId="{2BD4469C-D8F6-490F-A012-16EDCB478F12}" destId="{AF9CD6A4-1919-4512-A3BE-D13DD0ED559E}" srcOrd="0" destOrd="0" presId="urn:microsoft.com/office/officeart/2005/8/layout/pList2#2"/>
    <dgm:cxn modelId="{AD8844E0-48B2-4AB9-B72A-787498DAF89C}" type="presOf" srcId="{2B9DFFD3-CDE7-459D-B79F-DEFAD5F95AA5}" destId="{DE1288CE-F449-47F9-A3B4-EB2F6B792D25}" srcOrd="0" destOrd="0" presId="urn:microsoft.com/office/officeart/2005/8/layout/pList2#2"/>
    <dgm:cxn modelId="{16CA9604-8E40-452A-BEFB-25AD68AF9894}" type="presParOf" srcId="{244F38A8-E4DB-4022-9DD1-53D61A7D9A9E}" destId="{E5F92525-C533-4607-BCE0-CE4F4790AF0A}" srcOrd="0" destOrd="0" presId="urn:microsoft.com/office/officeart/2005/8/layout/pList2#2"/>
    <dgm:cxn modelId="{CFDFF294-26D1-4DD0-9242-4BFAD0D54959}" type="presParOf" srcId="{244F38A8-E4DB-4022-9DD1-53D61A7D9A9E}" destId="{368F49ED-5E93-4810-A1C5-DAABE315AF8A}" srcOrd="1" destOrd="0" presId="urn:microsoft.com/office/officeart/2005/8/layout/pList2#2"/>
    <dgm:cxn modelId="{1C0D59C5-F50D-43A1-BCFD-D775C020478D}" type="presParOf" srcId="{368F49ED-5E93-4810-A1C5-DAABE315AF8A}" destId="{ED007F9E-EFFC-4DFF-89C3-E0F46593EB2E}" srcOrd="0" destOrd="0" presId="urn:microsoft.com/office/officeart/2005/8/layout/pList2#2"/>
    <dgm:cxn modelId="{304BF7D9-106D-40F6-8A69-C0CACDE562B6}" type="presParOf" srcId="{ED007F9E-EFFC-4DFF-89C3-E0F46593EB2E}" destId="{DE1288CE-F449-47F9-A3B4-EB2F6B792D25}" srcOrd="0" destOrd="0" presId="urn:microsoft.com/office/officeart/2005/8/layout/pList2#2"/>
    <dgm:cxn modelId="{89A6A777-D5D3-4131-8981-EDE9A9477A7E}" type="presParOf" srcId="{ED007F9E-EFFC-4DFF-89C3-E0F46593EB2E}" destId="{0F48F8F3-6BD7-48D7-B6E6-8742CF38CBE5}" srcOrd="1" destOrd="0" presId="urn:microsoft.com/office/officeart/2005/8/layout/pList2#2"/>
    <dgm:cxn modelId="{8400C545-B169-471B-8AF7-E63EED74A385}" type="presParOf" srcId="{ED007F9E-EFFC-4DFF-89C3-E0F46593EB2E}" destId="{350D4DC5-4C48-418F-82F9-AE620AD5D44B}" srcOrd="2" destOrd="0" presId="urn:microsoft.com/office/officeart/2005/8/layout/pList2#2"/>
    <dgm:cxn modelId="{6E879BDB-7826-4E93-807F-2123A31895EA}" type="presParOf" srcId="{368F49ED-5E93-4810-A1C5-DAABE315AF8A}" destId="{377F342F-86CC-4E8E-9370-4CDDDC990821}" srcOrd="1" destOrd="0" presId="urn:microsoft.com/office/officeart/2005/8/layout/pList2#2"/>
    <dgm:cxn modelId="{8A2BDB15-350E-4CFE-9FDB-73ED3A29CE33}" type="presParOf" srcId="{368F49ED-5E93-4810-A1C5-DAABE315AF8A}" destId="{489C5F88-DF01-42DF-B52F-11B0B31D4D97}" srcOrd="2" destOrd="0" presId="urn:microsoft.com/office/officeart/2005/8/layout/pList2#2"/>
    <dgm:cxn modelId="{AEFFCC55-9A53-4B07-B938-2CDF1DF58899}" type="presParOf" srcId="{489C5F88-DF01-42DF-B52F-11B0B31D4D97}" destId="{AF9CD6A4-1919-4512-A3BE-D13DD0ED559E}" srcOrd="0" destOrd="0" presId="urn:microsoft.com/office/officeart/2005/8/layout/pList2#2"/>
    <dgm:cxn modelId="{1064990A-700E-40F5-9C39-BBB43DD6ACFF}" type="presParOf" srcId="{489C5F88-DF01-42DF-B52F-11B0B31D4D97}" destId="{E4FB26FA-A856-45B1-958F-F15A6845562B}" srcOrd="1" destOrd="0" presId="urn:microsoft.com/office/officeart/2005/8/layout/pList2#2"/>
    <dgm:cxn modelId="{048B152E-9467-4CDD-A14B-0C62469DD10D}" type="presParOf" srcId="{489C5F88-DF01-42DF-B52F-11B0B31D4D97}" destId="{EB861EA0-A05C-4CDD-9FF0-0F2D6225FEEB}" srcOrd="2" destOrd="0" presId="urn:microsoft.com/office/officeart/2005/8/layout/pList2#2"/>
  </dgm:cxnLst>
  <dgm:bg/>
  <dgm:whole/>
  <dgm:extLst>
    <a:ext uri="http://schemas.microsoft.com/office/drawing/2008/diagram">
      <dsp:dataModelExt xmlns=""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D730EA-2975-4E31-B21C-C1CCB25CE1B1}" type="doc">
      <dgm:prSet loTypeId="urn:microsoft.com/office/officeart/2008/layout/IncreasingCircleProcess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C3811B9F-E633-4A91-B711-A3A41D0DCBC0}">
      <dgm:prSet phldrT="[Text]" custT="1"/>
      <dgm:spPr/>
      <dgm:t>
        <a:bodyPr/>
        <a:lstStyle/>
        <a:p>
          <a:r>
            <a:rPr lang="ta-IN" sz="1600" dirty="0" smtClean="0"/>
            <a:t>சிசு</a:t>
          </a:r>
          <a:endParaRPr lang="en-US" sz="1600" dirty="0"/>
        </a:p>
      </dgm:t>
    </dgm:pt>
    <dgm:pt modelId="{7CBCB14B-B5A2-42D4-9BD7-DAA1BEB52429}" type="parTrans" cxnId="{6E8C1F21-7ADE-42BD-870B-07F69C9A385F}">
      <dgm:prSet/>
      <dgm:spPr/>
      <dgm:t>
        <a:bodyPr/>
        <a:lstStyle/>
        <a:p>
          <a:endParaRPr lang="en-US"/>
        </a:p>
      </dgm:t>
    </dgm:pt>
    <dgm:pt modelId="{35F3C0EC-D2BF-4F74-8914-12565154B4B9}" type="sibTrans" cxnId="{6E8C1F21-7ADE-42BD-870B-07F69C9A385F}">
      <dgm:prSet/>
      <dgm:spPr/>
      <dgm:t>
        <a:bodyPr/>
        <a:lstStyle/>
        <a:p>
          <a:endParaRPr lang="en-US"/>
        </a:p>
      </dgm:t>
    </dgm:pt>
    <dgm:pt modelId="{DDAD1306-515A-4A7C-9D99-B9C1C7999CDF}">
      <dgm:prSet phldrT="[Text]" custT="1"/>
      <dgm:spPr/>
      <dgm:t>
        <a:bodyPr/>
        <a:lstStyle/>
        <a:p>
          <a:r>
            <a:rPr lang="ta-IN" sz="1200" b="1" dirty="0" smtClean="0">
              <a:solidFill>
                <a:schemeClr val="accent4">
                  <a:lumMod val="50000"/>
                </a:schemeClr>
              </a:solidFill>
            </a:rPr>
            <a:t>ரூ</a:t>
          </a:r>
          <a:r>
            <a:rPr lang="ta-IN" sz="1400" b="1" dirty="0" smtClean="0">
              <a:solidFill>
                <a:schemeClr val="accent4">
                  <a:lumMod val="50000"/>
                </a:schemeClr>
              </a:solidFill>
            </a:rPr>
            <a:t>.</a:t>
          </a:r>
          <a:r>
            <a:rPr lang="en-US" sz="1400" b="1" dirty="0" smtClean="0">
              <a:solidFill>
                <a:schemeClr val="accent4">
                  <a:lumMod val="50000"/>
                </a:schemeClr>
              </a:solidFill>
            </a:rPr>
            <a:t>.50,000/- </a:t>
          </a:r>
          <a:r>
            <a:rPr lang="ta-IN" sz="1200" b="1" dirty="0" smtClean="0">
              <a:solidFill>
                <a:schemeClr val="accent4">
                  <a:lumMod val="50000"/>
                </a:schemeClr>
              </a:solidFill>
            </a:rPr>
            <a:t>வரை</a:t>
          </a:r>
          <a:endParaRPr lang="en-US" sz="1200" b="1" dirty="0">
            <a:solidFill>
              <a:schemeClr val="accent4">
                <a:lumMod val="50000"/>
              </a:schemeClr>
            </a:solidFill>
          </a:endParaRPr>
        </a:p>
      </dgm:t>
    </dgm:pt>
    <dgm:pt modelId="{501EF44A-1353-4DAD-8F1E-9808B211315B}" type="parTrans" cxnId="{ADC6CE84-A705-47B8-BF8A-B725BDDEBA53}">
      <dgm:prSet/>
      <dgm:spPr/>
      <dgm:t>
        <a:bodyPr/>
        <a:lstStyle/>
        <a:p>
          <a:endParaRPr lang="en-US"/>
        </a:p>
      </dgm:t>
    </dgm:pt>
    <dgm:pt modelId="{94AF580D-47E2-4AE7-9847-B65E70F7254F}" type="sibTrans" cxnId="{ADC6CE84-A705-47B8-BF8A-B725BDDEBA53}">
      <dgm:prSet/>
      <dgm:spPr/>
      <dgm:t>
        <a:bodyPr/>
        <a:lstStyle/>
        <a:p>
          <a:endParaRPr lang="en-US"/>
        </a:p>
      </dgm:t>
    </dgm:pt>
    <dgm:pt modelId="{E8BF6931-0E0F-4529-AC81-BAD5EB0ADB35}">
      <dgm:prSet phldrT="[Text]" custT="1"/>
      <dgm:spPr/>
      <dgm:t>
        <a:bodyPr/>
        <a:lstStyle/>
        <a:p>
          <a:r>
            <a:rPr lang="ta-IN" sz="1600" dirty="0" smtClean="0"/>
            <a:t>கிஷோர்</a:t>
          </a:r>
          <a:endParaRPr lang="en-US" sz="1600" b="1" dirty="0"/>
        </a:p>
      </dgm:t>
    </dgm:pt>
    <dgm:pt modelId="{F2F272E8-B08B-4DC7-A9CD-6666D646FB96}" type="parTrans" cxnId="{4F3AE589-1AD5-4606-9C06-3F6DB752A887}">
      <dgm:prSet/>
      <dgm:spPr/>
      <dgm:t>
        <a:bodyPr/>
        <a:lstStyle/>
        <a:p>
          <a:endParaRPr lang="en-US"/>
        </a:p>
      </dgm:t>
    </dgm:pt>
    <dgm:pt modelId="{EF9405E1-3221-4F1F-BAF9-82D2DB1AF70D}" type="sibTrans" cxnId="{4F3AE589-1AD5-4606-9C06-3F6DB752A887}">
      <dgm:prSet/>
      <dgm:spPr/>
      <dgm:t>
        <a:bodyPr/>
        <a:lstStyle/>
        <a:p>
          <a:endParaRPr lang="en-US"/>
        </a:p>
      </dgm:t>
    </dgm:pt>
    <dgm:pt modelId="{59BAE69D-A232-459F-B322-48D7A0D84F6F}">
      <dgm:prSet phldrT="[Text]" custT="1"/>
      <dgm:spPr/>
      <dgm:t>
        <a:bodyPr/>
        <a:lstStyle/>
        <a:p>
          <a:r>
            <a:rPr lang="ta-IN" sz="1200" b="1" dirty="0" smtClean="0">
              <a:solidFill>
                <a:schemeClr val="accent4">
                  <a:lumMod val="50000"/>
                </a:schemeClr>
              </a:solidFill>
            </a:rPr>
            <a:t>ரூ</a:t>
          </a:r>
          <a:r>
            <a:rPr lang="en-US" sz="1200" b="1" dirty="0" smtClean="0">
              <a:solidFill>
                <a:schemeClr val="tx2">
                  <a:lumMod val="75000"/>
                </a:schemeClr>
              </a:solidFill>
            </a:rPr>
            <a:t>.50,000 – 5 </a:t>
          </a:r>
          <a:r>
            <a:rPr lang="ta-IN" sz="1200" b="1" dirty="0" smtClean="0">
              <a:solidFill>
                <a:schemeClr val="tx2">
                  <a:lumMod val="75000"/>
                </a:schemeClr>
              </a:solidFill>
            </a:rPr>
            <a:t>லட்சம்</a:t>
          </a:r>
          <a:r>
            <a:rPr lang="en-US" sz="1200" b="1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ta-IN" sz="1200" b="1" dirty="0" smtClean="0">
              <a:solidFill>
                <a:schemeClr val="accent4">
                  <a:lumMod val="50000"/>
                </a:schemeClr>
              </a:solidFill>
            </a:rPr>
            <a:t>வரை</a:t>
          </a:r>
          <a:endParaRPr lang="en-US" sz="1200" b="1" dirty="0">
            <a:solidFill>
              <a:schemeClr val="tx2">
                <a:lumMod val="75000"/>
              </a:schemeClr>
            </a:solidFill>
          </a:endParaRPr>
        </a:p>
      </dgm:t>
    </dgm:pt>
    <dgm:pt modelId="{4E998210-65CA-465B-A187-CA0DF3BA03B5}" type="parTrans" cxnId="{19C09325-0EF7-48DD-BE73-C9E9D922E1D8}">
      <dgm:prSet/>
      <dgm:spPr/>
      <dgm:t>
        <a:bodyPr/>
        <a:lstStyle/>
        <a:p>
          <a:endParaRPr lang="en-US"/>
        </a:p>
      </dgm:t>
    </dgm:pt>
    <dgm:pt modelId="{0DDE5700-9951-4A06-8169-16677FA92773}" type="sibTrans" cxnId="{19C09325-0EF7-48DD-BE73-C9E9D922E1D8}">
      <dgm:prSet/>
      <dgm:spPr/>
      <dgm:t>
        <a:bodyPr/>
        <a:lstStyle/>
        <a:p>
          <a:endParaRPr lang="en-US"/>
        </a:p>
      </dgm:t>
    </dgm:pt>
    <dgm:pt modelId="{BF4EB2CC-A4F2-4010-AE04-1AB9019984C3}">
      <dgm:prSet phldrT="[Text]" custT="1"/>
      <dgm:spPr/>
      <dgm:t>
        <a:bodyPr/>
        <a:lstStyle/>
        <a:p>
          <a:r>
            <a:rPr lang="ta-IN" sz="1600" dirty="0" smtClean="0"/>
            <a:t>தருண்</a:t>
          </a:r>
          <a:endParaRPr lang="en-US" sz="1600" b="1" dirty="0"/>
        </a:p>
      </dgm:t>
    </dgm:pt>
    <dgm:pt modelId="{D2622BF2-8260-4CA7-9915-9F8968E00A0A}" type="parTrans" cxnId="{AAC5D1A5-097C-48BB-826C-A287F204CEBF}">
      <dgm:prSet/>
      <dgm:spPr/>
      <dgm:t>
        <a:bodyPr/>
        <a:lstStyle/>
        <a:p>
          <a:endParaRPr lang="en-US"/>
        </a:p>
      </dgm:t>
    </dgm:pt>
    <dgm:pt modelId="{ED99FB70-4520-48B1-AE51-32A58CAAFF0B}" type="sibTrans" cxnId="{AAC5D1A5-097C-48BB-826C-A287F204CEBF}">
      <dgm:prSet/>
      <dgm:spPr/>
      <dgm:t>
        <a:bodyPr/>
        <a:lstStyle/>
        <a:p>
          <a:endParaRPr lang="en-US"/>
        </a:p>
      </dgm:t>
    </dgm:pt>
    <dgm:pt modelId="{72BAE7EF-65F1-4151-B536-070BFB67F8E1}">
      <dgm:prSet phldrT="[Text]" custT="1"/>
      <dgm:spPr/>
      <dgm:t>
        <a:bodyPr/>
        <a:lstStyle/>
        <a:p>
          <a:r>
            <a:rPr lang="en-US" sz="1200" b="1" dirty="0" smtClean="0">
              <a:solidFill>
                <a:schemeClr val="accent2">
                  <a:lumMod val="50000"/>
                </a:schemeClr>
              </a:solidFill>
            </a:rPr>
            <a:t>Rs.5 </a:t>
          </a:r>
          <a:r>
            <a:rPr lang="ta-IN" sz="1200" b="1" dirty="0" smtClean="0">
              <a:solidFill>
                <a:schemeClr val="tx2">
                  <a:lumMod val="75000"/>
                </a:schemeClr>
              </a:solidFill>
            </a:rPr>
            <a:t>லட்சம்</a:t>
          </a:r>
          <a:r>
            <a:rPr lang="en-US" sz="1200" b="1" dirty="0" smtClean="0">
              <a:solidFill>
                <a:schemeClr val="accent2">
                  <a:lumMod val="50000"/>
                </a:schemeClr>
              </a:solidFill>
            </a:rPr>
            <a:t> – 10 </a:t>
          </a:r>
          <a:r>
            <a:rPr lang="ta-IN" sz="1200" b="1" dirty="0" smtClean="0">
              <a:solidFill>
                <a:schemeClr val="tx2">
                  <a:lumMod val="75000"/>
                </a:schemeClr>
              </a:solidFill>
            </a:rPr>
            <a:t>லட்சம்</a:t>
          </a:r>
          <a:r>
            <a:rPr lang="en-US" sz="1200" b="1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ta-IN" sz="1200" b="1" dirty="0" smtClean="0">
              <a:solidFill>
                <a:schemeClr val="accent4">
                  <a:lumMod val="50000"/>
                </a:schemeClr>
              </a:solidFill>
            </a:rPr>
            <a:t>வரை</a:t>
          </a:r>
          <a:endParaRPr lang="en-US" sz="1200" b="1" dirty="0">
            <a:solidFill>
              <a:schemeClr val="accent2">
                <a:lumMod val="50000"/>
              </a:schemeClr>
            </a:solidFill>
          </a:endParaRPr>
        </a:p>
      </dgm:t>
    </dgm:pt>
    <dgm:pt modelId="{BA5D551A-F54E-4183-81AC-E8247550887B}" type="parTrans" cxnId="{75932914-5BFB-4623-BA18-EF61943D2460}">
      <dgm:prSet/>
      <dgm:spPr/>
      <dgm:t>
        <a:bodyPr/>
        <a:lstStyle/>
        <a:p>
          <a:endParaRPr lang="en-US"/>
        </a:p>
      </dgm:t>
    </dgm:pt>
    <dgm:pt modelId="{E47702CD-2229-4B30-B870-CB0A33E7C14B}" type="sibTrans" cxnId="{75932914-5BFB-4623-BA18-EF61943D2460}">
      <dgm:prSet/>
      <dgm:spPr/>
      <dgm:t>
        <a:bodyPr/>
        <a:lstStyle/>
        <a:p>
          <a:endParaRPr lang="en-US"/>
        </a:p>
      </dgm:t>
    </dgm:pt>
    <dgm:pt modelId="{BB8C3D6F-D4D2-45B5-8189-FCF38D2B2A86}" type="pres">
      <dgm:prSet presAssocID="{77D730EA-2975-4E31-B21C-C1CCB25CE1B1}" presName="Name0" presStyleCnt="0">
        <dgm:presLayoutVars>
          <dgm:chMax val="7"/>
          <dgm:chPref val="7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4BFD6C2A-817F-481F-AC74-717322505267}" type="pres">
      <dgm:prSet presAssocID="{C3811B9F-E633-4A91-B711-A3A41D0DCBC0}" presName="composite" presStyleCnt="0"/>
      <dgm:spPr/>
    </dgm:pt>
    <dgm:pt modelId="{B46218C4-290F-49BC-997D-E28E54332F1E}" type="pres">
      <dgm:prSet presAssocID="{C3811B9F-E633-4A91-B711-A3A41D0DCBC0}" presName="BackAccent" presStyleLbl="bgShp" presStyleIdx="0" presStyleCnt="3" custScaleX="201494" custScaleY="164998"/>
      <dgm:spPr/>
    </dgm:pt>
    <dgm:pt modelId="{D3C56FA6-24FE-4F16-8FF2-B41B8B91D28D}" type="pres">
      <dgm:prSet presAssocID="{C3811B9F-E633-4A91-B711-A3A41D0DCBC0}" presName="Accent" presStyleLbl="alignNode1" presStyleIdx="0" presStyleCnt="3"/>
      <dgm:spPr/>
    </dgm:pt>
    <dgm:pt modelId="{C930CA45-925A-4A59-833E-F60B91766E13}" type="pres">
      <dgm:prSet presAssocID="{C3811B9F-E633-4A91-B711-A3A41D0DCBC0}" presName="Child" presStyleLbl="revTx" presStyleIdx="0" presStyleCnt="6" custScaleX="308649" custScaleY="731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E3070E-8D93-4FBA-8D24-FEB3454B946E}" type="pres">
      <dgm:prSet presAssocID="{C3811B9F-E633-4A91-B711-A3A41D0DCBC0}" presName="Parent" presStyleLbl="revTx" presStyleIdx="1" presStyleCnt="6" custScaleX="155462" custScaleY="174034" custLinFactNeighborX="40183" custLinFactNeighborY="2147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1FED1E-FAB9-41BF-BECE-979489E773F5}" type="pres">
      <dgm:prSet presAssocID="{35F3C0EC-D2BF-4F74-8914-12565154B4B9}" presName="sibTrans" presStyleCnt="0"/>
      <dgm:spPr/>
    </dgm:pt>
    <dgm:pt modelId="{34BA6008-200E-465C-9E7D-485B8C608717}" type="pres">
      <dgm:prSet presAssocID="{E8BF6931-0E0F-4529-AC81-BAD5EB0ADB35}" presName="composite" presStyleCnt="0"/>
      <dgm:spPr/>
    </dgm:pt>
    <dgm:pt modelId="{B12F580A-2366-441A-805B-4362C6DFC9DC}" type="pres">
      <dgm:prSet presAssocID="{E8BF6931-0E0F-4529-AC81-BAD5EB0ADB35}" presName="BackAccent" presStyleLbl="bgShp" presStyleIdx="1" presStyleCnt="3" custLinFactX="-23658" custLinFactNeighborX="-100000"/>
      <dgm:spPr/>
    </dgm:pt>
    <dgm:pt modelId="{86673D82-3B62-4707-A3E1-4F5E9F76DCDC}" type="pres">
      <dgm:prSet presAssocID="{E8BF6931-0E0F-4529-AC81-BAD5EB0ADB35}" presName="Accent" presStyleLbl="alignNode1" presStyleIdx="1" presStyleCnt="3" custScaleX="221302" custScaleY="195698" custLinFactX="-63674" custLinFactNeighborX="-100000"/>
      <dgm:spPr/>
    </dgm:pt>
    <dgm:pt modelId="{C6154555-FD7B-4166-A534-EE4B8C6BF9EC}" type="pres">
      <dgm:prSet presAssocID="{E8BF6931-0E0F-4529-AC81-BAD5EB0ADB35}" presName="Child" presStyleLbl="revTx" presStyleIdx="2" presStyleCnt="6" custScaleX="256152" custScaleY="73147" custLinFactNeighborX="9526" custLinFactNeighborY="45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ED7D27-B0D1-400A-A3D8-31C602F2C811}" type="pres">
      <dgm:prSet presAssocID="{E8BF6931-0E0F-4529-AC81-BAD5EB0ADB35}" presName="Parent" presStyleLbl="revTx" presStyleIdx="3" presStyleCnt="6" custScaleX="213851" custScaleY="158686" custLinFactNeighborX="26684" custLinFactNeighborY="4470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C5945B-C8CD-4920-995F-5F85AA5E84B3}" type="pres">
      <dgm:prSet presAssocID="{EF9405E1-3221-4F1F-BAF9-82D2DB1AF70D}" presName="sibTrans" presStyleCnt="0"/>
      <dgm:spPr/>
    </dgm:pt>
    <dgm:pt modelId="{745AD0B2-C645-41AD-85F6-29C817C36337}" type="pres">
      <dgm:prSet presAssocID="{BF4EB2CC-A4F2-4010-AE04-1AB9019984C3}" presName="composite" presStyleCnt="0"/>
      <dgm:spPr/>
    </dgm:pt>
    <dgm:pt modelId="{BFEC45AF-59B0-4A99-8302-F58820A0BD3B}" type="pres">
      <dgm:prSet presAssocID="{BF4EB2CC-A4F2-4010-AE04-1AB9019984C3}" presName="BackAccent" presStyleLbl="bgShp" presStyleIdx="2" presStyleCnt="3" custLinFactX="-30932" custLinFactNeighborX="-100000"/>
      <dgm:spPr/>
    </dgm:pt>
    <dgm:pt modelId="{66278C68-1E95-4525-898D-9776D355E518}" type="pres">
      <dgm:prSet presAssocID="{BF4EB2CC-A4F2-4010-AE04-1AB9019984C3}" presName="Accent" presStyleLbl="alignNode1" presStyleIdx="2" presStyleCnt="3" custScaleX="210030" custScaleY="180750" custLinFactX="-90953" custLinFactNeighborX="-100000"/>
      <dgm:spPr/>
    </dgm:pt>
    <dgm:pt modelId="{FF4476A9-567D-4FE6-887D-E282E9B83096}" type="pres">
      <dgm:prSet presAssocID="{BF4EB2CC-A4F2-4010-AE04-1AB9019984C3}" presName="Child" presStyleLbl="revTx" presStyleIdx="4" presStyleCnt="6" custScaleX="287223" custScaleY="717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984E7D-2D7E-46C1-98B7-75F88F39DF40}" type="pres">
      <dgm:prSet presAssocID="{BF4EB2CC-A4F2-4010-AE04-1AB9019984C3}" presName="Parent" presStyleLbl="revTx" presStyleIdx="5" presStyleCnt="6" custScaleX="196422" custScaleY="190394" custLinFactNeighborX="24709" custLinFactNeighborY="515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0FB596-794D-4D4E-93AA-42FA7C8D1772}" type="presOf" srcId="{BF4EB2CC-A4F2-4010-AE04-1AB9019984C3}" destId="{38984E7D-2D7E-46C1-98B7-75F88F39DF40}" srcOrd="0" destOrd="0" presId="urn:microsoft.com/office/officeart/2008/layout/IncreasingCircleProcess"/>
    <dgm:cxn modelId="{79A821DF-5A91-4A14-9F6D-84A6940CDDB0}" type="presOf" srcId="{C3811B9F-E633-4A91-B711-A3A41D0DCBC0}" destId="{E2E3070E-8D93-4FBA-8D24-FEB3454B946E}" srcOrd="0" destOrd="0" presId="urn:microsoft.com/office/officeart/2008/layout/IncreasingCircleProcess"/>
    <dgm:cxn modelId="{4F3AE589-1AD5-4606-9C06-3F6DB752A887}" srcId="{77D730EA-2975-4E31-B21C-C1CCB25CE1B1}" destId="{E8BF6931-0E0F-4529-AC81-BAD5EB0ADB35}" srcOrd="1" destOrd="0" parTransId="{F2F272E8-B08B-4DC7-A9CD-6666D646FB96}" sibTransId="{EF9405E1-3221-4F1F-BAF9-82D2DB1AF70D}"/>
    <dgm:cxn modelId="{0A35D1B3-5C86-4F94-9221-AB79E20CB5EB}" type="presOf" srcId="{77D730EA-2975-4E31-B21C-C1CCB25CE1B1}" destId="{BB8C3D6F-D4D2-45B5-8189-FCF38D2B2A86}" srcOrd="0" destOrd="0" presId="urn:microsoft.com/office/officeart/2008/layout/IncreasingCircleProcess"/>
    <dgm:cxn modelId="{DEF4AFF9-D029-4734-8E80-EFDCDECC7EC1}" type="presOf" srcId="{E8BF6931-0E0F-4529-AC81-BAD5EB0ADB35}" destId="{E7ED7D27-B0D1-400A-A3D8-31C602F2C811}" srcOrd="0" destOrd="0" presId="urn:microsoft.com/office/officeart/2008/layout/IncreasingCircleProcess"/>
    <dgm:cxn modelId="{F4260F00-E955-4448-8403-4989266CD330}" type="presOf" srcId="{DDAD1306-515A-4A7C-9D99-B9C1C7999CDF}" destId="{C930CA45-925A-4A59-833E-F60B91766E13}" srcOrd="0" destOrd="0" presId="urn:microsoft.com/office/officeart/2008/layout/IncreasingCircleProcess"/>
    <dgm:cxn modelId="{91BAA861-52EE-43CC-84F9-905BB5A74438}" type="presOf" srcId="{59BAE69D-A232-459F-B322-48D7A0D84F6F}" destId="{C6154555-FD7B-4166-A534-EE4B8C6BF9EC}" srcOrd="0" destOrd="0" presId="urn:microsoft.com/office/officeart/2008/layout/IncreasingCircleProcess"/>
    <dgm:cxn modelId="{75932914-5BFB-4623-BA18-EF61943D2460}" srcId="{BF4EB2CC-A4F2-4010-AE04-1AB9019984C3}" destId="{72BAE7EF-65F1-4151-B536-070BFB67F8E1}" srcOrd="0" destOrd="0" parTransId="{BA5D551A-F54E-4183-81AC-E8247550887B}" sibTransId="{E47702CD-2229-4B30-B870-CB0A33E7C14B}"/>
    <dgm:cxn modelId="{6E8C1F21-7ADE-42BD-870B-07F69C9A385F}" srcId="{77D730EA-2975-4E31-B21C-C1CCB25CE1B1}" destId="{C3811B9F-E633-4A91-B711-A3A41D0DCBC0}" srcOrd="0" destOrd="0" parTransId="{7CBCB14B-B5A2-42D4-9BD7-DAA1BEB52429}" sibTransId="{35F3C0EC-D2BF-4F74-8914-12565154B4B9}"/>
    <dgm:cxn modelId="{19C09325-0EF7-48DD-BE73-C9E9D922E1D8}" srcId="{E8BF6931-0E0F-4529-AC81-BAD5EB0ADB35}" destId="{59BAE69D-A232-459F-B322-48D7A0D84F6F}" srcOrd="0" destOrd="0" parTransId="{4E998210-65CA-465B-A187-CA0DF3BA03B5}" sibTransId="{0DDE5700-9951-4A06-8169-16677FA92773}"/>
    <dgm:cxn modelId="{AAC5D1A5-097C-48BB-826C-A287F204CEBF}" srcId="{77D730EA-2975-4E31-B21C-C1CCB25CE1B1}" destId="{BF4EB2CC-A4F2-4010-AE04-1AB9019984C3}" srcOrd="2" destOrd="0" parTransId="{D2622BF2-8260-4CA7-9915-9F8968E00A0A}" sibTransId="{ED99FB70-4520-48B1-AE51-32A58CAAFF0B}"/>
    <dgm:cxn modelId="{ADC6CE84-A705-47B8-BF8A-B725BDDEBA53}" srcId="{C3811B9F-E633-4A91-B711-A3A41D0DCBC0}" destId="{DDAD1306-515A-4A7C-9D99-B9C1C7999CDF}" srcOrd="0" destOrd="0" parTransId="{501EF44A-1353-4DAD-8F1E-9808B211315B}" sibTransId="{94AF580D-47E2-4AE7-9847-B65E70F7254F}"/>
    <dgm:cxn modelId="{69901A10-E42A-4B4D-BE4D-AB0CDF2EF5E1}" type="presOf" srcId="{72BAE7EF-65F1-4151-B536-070BFB67F8E1}" destId="{FF4476A9-567D-4FE6-887D-E282E9B83096}" srcOrd="0" destOrd="0" presId="urn:microsoft.com/office/officeart/2008/layout/IncreasingCircleProcess"/>
    <dgm:cxn modelId="{CF6394AF-27B9-4A36-9310-5A27F36EDD0D}" type="presParOf" srcId="{BB8C3D6F-D4D2-45B5-8189-FCF38D2B2A86}" destId="{4BFD6C2A-817F-481F-AC74-717322505267}" srcOrd="0" destOrd="0" presId="urn:microsoft.com/office/officeart/2008/layout/IncreasingCircleProcess"/>
    <dgm:cxn modelId="{2E64ABB7-E81A-4155-92F2-14BE44B3BB87}" type="presParOf" srcId="{4BFD6C2A-817F-481F-AC74-717322505267}" destId="{B46218C4-290F-49BC-997D-E28E54332F1E}" srcOrd="0" destOrd="0" presId="urn:microsoft.com/office/officeart/2008/layout/IncreasingCircleProcess"/>
    <dgm:cxn modelId="{69D599E0-0CB7-4A4D-853A-C16E06B6CC78}" type="presParOf" srcId="{4BFD6C2A-817F-481F-AC74-717322505267}" destId="{D3C56FA6-24FE-4F16-8FF2-B41B8B91D28D}" srcOrd="1" destOrd="0" presId="urn:microsoft.com/office/officeart/2008/layout/IncreasingCircleProcess"/>
    <dgm:cxn modelId="{2128CF23-1EE5-4D36-B319-304BD5807D96}" type="presParOf" srcId="{4BFD6C2A-817F-481F-AC74-717322505267}" destId="{C930CA45-925A-4A59-833E-F60B91766E13}" srcOrd="2" destOrd="0" presId="urn:microsoft.com/office/officeart/2008/layout/IncreasingCircleProcess"/>
    <dgm:cxn modelId="{0981EC3D-DB6C-4275-B518-FC2EB6A54AED}" type="presParOf" srcId="{4BFD6C2A-817F-481F-AC74-717322505267}" destId="{E2E3070E-8D93-4FBA-8D24-FEB3454B946E}" srcOrd="3" destOrd="0" presId="urn:microsoft.com/office/officeart/2008/layout/IncreasingCircleProcess"/>
    <dgm:cxn modelId="{5867D78F-DA40-444C-BA97-4E7D466DB841}" type="presParOf" srcId="{BB8C3D6F-D4D2-45B5-8189-FCF38D2B2A86}" destId="{B61FED1E-FAB9-41BF-BECE-979489E773F5}" srcOrd="1" destOrd="0" presId="urn:microsoft.com/office/officeart/2008/layout/IncreasingCircleProcess"/>
    <dgm:cxn modelId="{EDC142F6-BA44-4E7F-942D-8682985ACA23}" type="presParOf" srcId="{BB8C3D6F-D4D2-45B5-8189-FCF38D2B2A86}" destId="{34BA6008-200E-465C-9E7D-485B8C608717}" srcOrd="2" destOrd="0" presId="urn:microsoft.com/office/officeart/2008/layout/IncreasingCircleProcess"/>
    <dgm:cxn modelId="{5D765008-3D2A-4AAD-ADFA-E541104BD664}" type="presParOf" srcId="{34BA6008-200E-465C-9E7D-485B8C608717}" destId="{B12F580A-2366-441A-805B-4362C6DFC9DC}" srcOrd="0" destOrd="0" presId="urn:microsoft.com/office/officeart/2008/layout/IncreasingCircleProcess"/>
    <dgm:cxn modelId="{853CC41B-79D3-4B9F-882E-6B7C1065AF90}" type="presParOf" srcId="{34BA6008-200E-465C-9E7D-485B8C608717}" destId="{86673D82-3B62-4707-A3E1-4F5E9F76DCDC}" srcOrd="1" destOrd="0" presId="urn:microsoft.com/office/officeart/2008/layout/IncreasingCircleProcess"/>
    <dgm:cxn modelId="{62DE1B1F-72B8-452A-AFD2-FE4A32C0C088}" type="presParOf" srcId="{34BA6008-200E-465C-9E7D-485B8C608717}" destId="{C6154555-FD7B-4166-A534-EE4B8C6BF9EC}" srcOrd="2" destOrd="0" presId="urn:microsoft.com/office/officeart/2008/layout/IncreasingCircleProcess"/>
    <dgm:cxn modelId="{13BB0DE6-5B25-4D58-8938-26E2EB7D3DFC}" type="presParOf" srcId="{34BA6008-200E-465C-9E7D-485B8C608717}" destId="{E7ED7D27-B0D1-400A-A3D8-31C602F2C811}" srcOrd="3" destOrd="0" presId="urn:microsoft.com/office/officeart/2008/layout/IncreasingCircleProcess"/>
    <dgm:cxn modelId="{F098DD71-892A-47AC-8971-B8B80408E29A}" type="presParOf" srcId="{BB8C3D6F-D4D2-45B5-8189-FCF38D2B2A86}" destId="{14C5945B-C8CD-4920-995F-5F85AA5E84B3}" srcOrd="3" destOrd="0" presId="urn:microsoft.com/office/officeart/2008/layout/IncreasingCircleProcess"/>
    <dgm:cxn modelId="{9DC1C605-E727-4852-A9D4-367415AB7D24}" type="presParOf" srcId="{BB8C3D6F-D4D2-45B5-8189-FCF38D2B2A86}" destId="{745AD0B2-C645-41AD-85F6-29C817C36337}" srcOrd="4" destOrd="0" presId="urn:microsoft.com/office/officeart/2008/layout/IncreasingCircleProcess"/>
    <dgm:cxn modelId="{BA802455-AF9A-4C87-A461-34C660C68533}" type="presParOf" srcId="{745AD0B2-C645-41AD-85F6-29C817C36337}" destId="{BFEC45AF-59B0-4A99-8302-F58820A0BD3B}" srcOrd="0" destOrd="0" presId="urn:microsoft.com/office/officeart/2008/layout/IncreasingCircleProcess"/>
    <dgm:cxn modelId="{708669EC-60A3-4EAB-94D1-2E0EED32FBFB}" type="presParOf" srcId="{745AD0B2-C645-41AD-85F6-29C817C36337}" destId="{66278C68-1E95-4525-898D-9776D355E518}" srcOrd="1" destOrd="0" presId="urn:microsoft.com/office/officeart/2008/layout/IncreasingCircleProcess"/>
    <dgm:cxn modelId="{91046E14-CF67-4A2B-938D-96E607500689}" type="presParOf" srcId="{745AD0B2-C645-41AD-85F6-29C817C36337}" destId="{FF4476A9-567D-4FE6-887D-E282E9B83096}" srcOrd="2" destOrd="0" presId="urn:microsoft.com/office/officeart/2008/layout/IncreasingCircleProcess"/>
    <dgm:cxn modelId="{5B3C9858-429A-429E-A29D-D2404A36F6BC}" type="presParOf" srcId="{745AD0B2-C645-41AD-85F6-29C817C36337}" destId="{38984E7D-2D7E-46C1-98B7-75F88F39DF40}" srcOrd="3" destOrd="0" presId="urn:microsoft.com/office/officeart/2008/layout/IncreasingCircleProcess"/>
  </dgm:cxnLst>
  <dgm:bg>
    <a:solidFill>
      <a:schemeClr val="accent1">
        <a:alpha val="0"/>
      </a:schemeClr>
    </a:solidFill>
  </dgm:bg>
  <dgm:whole/>
  <dgm:extLst>
    <a:ext uri="http://schemas.microsoft.com/office/drawing/2008/diagram">
      <dsp:dataModelExt xmlns=""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BEF2F75-81D5-DF40-9541-0F5AD8EDCECD}">
      <dsp:nvSpPr>
        <dsp:cNvPr id="0" name=""/>
        <dsp:cNvSpPr/>
      </dsp:nvSpPr>
      <dsp:spPr>
        <a:xfrm>
          <a:off x="-6586125" y="-983404"/>
          <a:ext cx="7652878" cy="7652878"/>
        </a:xfrm>
        <a:prstGeom prst="blockArc">
          <a:avLst>
            <a:gd name="adj1" fmla="val 18900000"/>
            <a:gd name="adj2" fmla="val 2700000"/>
            <a:gd name="adj3" fmla="val 282"/>
          </a:avLst>
        </a:pr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0CD62D-B743-EA49-A1C4-2AAB06B6C448}">
      <dsp:nvSpPr>
        <dsp:cNvPr id="0" name=""/>
        <dsp:cNvSpPr/>
      </dsp:nvSpPr>
      <dsp:spPr>
        <a:xfrm>
          <a:off x="566155" y="407856"/>
          <a:ext cx="6118342" cy="1544734"/>
        </a:xfrm>
        <a:prstGeom prst="rect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0266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400" b="1" kern="1200" dirty="0" smtClean="0">
              <a:solidFill>
                <a:schemeClr val="tx1"/>
              </a:solidFill>
            </a:rPr>
            <a:t>பாதுகாப்பு </a:t>
          </a:r>
          <a:endParaRPr lang="en-US" sz="1400" b="1" kern="1200" dirty="0" smtClean="0">
            <a:solidFill>
              <a:schemeClr val="tx1"/>
            </a:solidFill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000" b="1" kern="1200" dirty="0" smtClean="0">
              <a:solidFill>
                <a:schemeClr val="tx1"/>
              </a:solidFill>
              <a:uFillTx/>
            </a:rPr>
            <a:t>நாம் பணத்தை  நமது தலையணைக்கு அடியிலோ அல்லது அரிசி பாத்திரத்திலோ அல்லது பணப்பையிலோ வைத்திருந்தால்</a:t>
          </a:r>
          <a:r>
            <a:rPr lang="en-US" sz="1000" b="1" kern="1200" dirty="0" smtClean="0">
              <a:solidFill>
                <a:schemeClr val="tx1"/>
              </a:solidFill>
              <a:uFillTx/>
            </a:rPr>
            <a:t> </a:t>
          </a:r>
          <a:r>
            <a:rPr lang="ta-IN" sz="1000" b="1" kern="1200" dirty="0" smtClean="0">
              <a:solidFill>
                <a:schemeClr val="tx1"/>
              </a:solidFill>
              <a:uFillTx/>
            </a:rPr>
            <a:t>திருடு</a:t>
          </a:r>
          <a:r>
            <a:rPr lang="en-US" sz="1000" b="1" kern="1200" dirty="0" smtClean="0">
              <a:solidFill>
                <a:schemeClr val="tx1"/>
              </a:solidFill>
              <a:uFillTx/>
            </a:rPr>
            <a:t> </a:t>
          </a:r>
          <a:r>
            <a:rPr lang="ta-IN" sz="1000" b="1" kern="1200" dirty="0" smtClean="0">
              <a:solidFill>
                <a:schemeClr val="tx1"/>
              </a:solidFill>
              <a:uFillTx/>
            </a:rPr>
            <a:t>போய்விட  / பாதிப்படைய  வாய்ப்புள்ளது. மேலும் இயற்கை சீற்றங்களான மழை, வெள்ளம்  போன்றவற்றினால் பாதிப்படைய வாய்ப்புள்ளது.</a:t>
          </a:r>
          <a:r>
            <a:rPr lang="en-US" sz="1000" b="1" kern="1200" dirty="0" smtClean="0">
              <a:solidFill>
                <a:schemeClr val="tx1"/>
              </a:solidFill>
              <a:uFillTx/>
            </a:rPr>
            <a:t> </a:t>
          </a:r>
          <a:r>
            <a:rPr lang="ta-IN" sz="1000" b="1" kern="1200" dirty="0" smtClean="0">
              <a:solidFill>
                <a:schemeClr val="tx1"/>
              </a:solidFill>
              <a:uFillTx/>
            </a:rPr>
            <a:t>ஆனால் வங்கியில் சேமிக்கும் பணம் பாதுகாப்பாக இருக்கும்.</a:t>
          </a:r>
          <a:endParaRPr lang="en-IN" sz="1000" b="1" kern="1200" dirty="0" smtClean="0">
            <a:solidFill>
              <a:schemeClr val="tx1"/>
            </a:solidFill>
            <a:uFillTx/>
          </a:endParaRPr>
        </a:p>
      </dsp:txBody>
      <dsp:txXfrm>
        <a:off x="566155" y="407856"/>
        <a:ext cx="6118342" cy="1544734"/>
      </dsp:txXfrm>
    </dsp:sp>
    <dsp:sp modelId="{1FC11CAE-3514-C44F-9A18-742D357D4BDE}">
      <dsp:nvSpPr>
        <dsp:cNvPr id="0" name=""/>
        <dsp:cNvSpPr/>
      </dsp:nvSpPr>
      <dsp:spPr>
        <a:xfrm>
          <a:off x="-65453" y="465689"/>
          <a:ext cx="1421517" cy="1421517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38C258-E01C-E64E-86C3-1B837411012E}">
      <dsp:nvSpPr>
        <dsp:cNvPr id="0" name=""/>
        <dsp:cNvSpPr/>
      </dsp:nvSpPr>
      <dsp:spPr>
        <a:xfrm>
          <a:off x="1043656" y="2274428"/>
          <a:ext cx="5576717" cy="1137214"/>
        </a:xfrm>
        <a:prstGeom prst="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0266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400" b="1" kern="1200" dirty="0" smtClean="0"/>
            <a:t>வளர்ச்சி </a:t>
          </a:r>
          <a:endParaRPr lang="en-US" sz="1400" b="1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000" b="1" kern="1200" dirty="0" smtClean="0"/>
            <a:t>வங்கியில் சேமிக்கும் பணத்திற்கு வங்கி நமக்கு வட்டி அளிக்கிறது. இதனால் வங்கியில் உங்கள் பணம் பெருகுகிறது. வீட்டில் வைத்திருக்கும் பணம் பெருகாது.</a:t>
          </a:r>
          <a:endParaRPr lang="en-US" sz="1000" kern="1200" dirty="0"/>
        </a:p>
      </dsp:txBody>
      <dsp:txXfrm>
        <a:off x="1043656" y="2274428"/>
        <a:ext cx="5576717" cy="1137214"/>
      </dsp:txXfrm>
    </dsp:sp>
    <dsp:sp modelId="{BB68F44B-1BBB-1746-9D70-81758DBDB9A6}">
      <dsp:nvSpPr>
        <dsp:cNvPr id="0" name=""/>
        <dsp:cNvSpPr/>
      </dsp:nvSpPr>
      <dsp:spPr>
        <a:xfrm>
          <a:off x="332897" y="2132276"/>
          <a:ext cx="1421517" cy="1421517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11CD1E-2ACF-1F4A-B37F-932307E721C5}">
      <dsp:nvSpPr>
        <dsp:cNvPr id="0" name=""/>
        <dsp:cNvSpPr/>
      </dsp:nvSpPr>
      <dsp:spPr>
        <a:xfrm>
          <a:off x="0" y="3691049"/>
          <a:ext cx="6625883" cy="1537820"/>
        </a:xfrm>
        <a:prstGeom prst="rect">
          <a:avLst/>
        </a:prstGeom>
        <a:solidFill>
          <a:srgbClr val="33CB2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02664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400" b="1" kern="1200" dirty="0" smtClean="0"/>
            <a:t>கடன்</a:t>
          </a:r>
          <a:endParaRPr lang="en-US" sz="1400" b="1" kern="1200" dirty="0" smtClean="0"/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000" b="1" kern="1200" dirty="0" smtClean="0"/>
            <a:t>நாம் வங்கியில் வைத்திருக்கும் பணத்தைப் பொறுத்து நீண்ட கால வைப்புத் தொகை, தொடர் வைப்புக் கணக்கு போன்ற சேவைகளை பெறலாம்.மேலும் வங்கியில் சேமிப்புக் கணக்கு இருந்தால் வீடு வாங்குவதற்கு, கல்வி போன்ற தேவைகளுக்கு எளிதாக கடன் பெறலாம்.</a:t>
          </a:r>
          <a:r>
            <a:rPr lang="en-US" sz="1700" kern="1200" dirty="0" smtClean="0">
              <a:uFillTx/>
            </a:rPr>
            <a:t>.</a:t>
          </a:r>
          <a:endParaRPr lang="en-US" sz="1700" kern="1200" dirty="0"/>
        </a:p>
      </dsp:txBody>
      <dsp:txXfrm>
        <a:off x="0" y="3691049"/>
        <a:ext cx="6625883" cy="1537820"/>
      </dsp:txXfrm>
    </dsp:sp>
    <dsp:sp modelId="{B60ACB99-99B1-8A4A-9293-87664D132CCF}">
      <dsp:nvSpPr>
        <dsp:cNvPr id="0" name=""/>
        <dsp:cNvSpPr/>
      </dsp:nvSpPr>
      <dsp:spPr>
        <a:xfrm>
          <a:off x="0" y="4038246"/>
          <a:ext cx="765131" cy="96407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282175-C0E7-AF4B-8380-06BB21F582F7}">
      <dsp:nvSpPr>
        <dsp:cNvPr id="0" name=""/>
        <dsp:cNvSpPr/>
      </dsp:nvSpPr>
      <dsp:spPr>
        <a:xfrm rot="5400000">
          <a:off x="-131333" y="133113"/>
          <a:ext cx="875559" cy="612891"/>
        </a:xfrm>
        <a:prstGeom prst="chevron">
          <a:avLst/>
        </a:prstGeom>
        <a:solidFill>
          <a:srgbClr val="FF2600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1</a:t>
          </a:r>
          <a:endParaRPr lang="en-US" sz="1700" kern="1200" dirty="0"/>
        </a:p>
      </dsp:txBody>
      <dsp:txXfrm rot="5400000">
        <a:off x="-131333" y="133113"/>
        <a:ext cx="875559" cy="612891"/>
      </dsp:txXfrm>
    </dsp:sp>
    <dsp:sp modelId="{5C14F234-2B81-914A-A2EB-E191D9F51E89}">
      <dsp:nvSpPr>
        <dsp:cNvPr id="0" name=""/>
        <dsp:cNvSpPr/>
      </dsp:nvSpPr>
      <dsp:spPr>
        <a:xfrm rot="5400000">
          <a:off x="3236343" y="-2621672"/>
          <a:ext cx="569113" cy="5816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KYC</a:t>
          </a:r>
          <a:r>
            <a:rPr lang="en-US" sz="1100" kern="1200" dirty="0" smtClean="0"/>
            <a:t> -</a:t>
          </a:r>
          <a:r>
            <a:rPr lang="ta-IN" sz="1100" kern="1200" dirty="0" smtClean="0"/>
            <a:t> கணக்கு தொடங்கும் போது வங்கி</a:t>
          </a:r>
          <a:r>
            <a:rPr lang="en-US" sz="1100" kern="1200" dirty="0" smtClean="0"/>
            <a:t> </a:t>
          </a:r>
          <a:r>
            <a:rPr lang="ta-IN" sz="1100" kern="1200" dirty="0" smtClean="0"/>
            <a:t>வாடிக்கையாளர்கள் அடையாளம் மற்றும் முகவரி பற்றிய தகவல்களை பெறுவது</a:t>
          </a:r>
          <a:r>
            <a:rPr lang="en-US" sz="1100" kern="1200" dirty="0" smtClean="0"/>
            <a:t> </a:t>
          </a:r>
          <a:r>
            <a:rPr lang="ta-IN" sz="1100" kern="1200" dirty="0" smtClean="0"/>
            <a:t>ஒரு செயல்முறை ஆகும்.</a:t>
          </a:r>
          <a:endParaRPr lang="en-US" sz="1100" kern="1200" dirty="0"/>
        </a:p>
      </dsp:txBody>
      <dsp:txXfrm rot="5400000">
        <a:off x="3236343" y="-2621672"/>
        <a:ext cx="569113" cy="5816018"/>
      </dsp:txXfrm>
    </dsp:sp>
    <dsp:sp modelId="{6A73E090-6D01-7246-8D29-6B46FFC43A88}">
      <dsp:nvSpPr>
        <dsp:cNvPr id="0" name=""/>
        <dsp:cNvSpPr/>
      </dsp:nvSpPr>
      <dsp:spPr>
        <a:xfrm rot="5400000">
          <a:off x="-131333" y="1024536"/>
          <a:ext cx="875559" cy="612891"/>
        </a:xfrm>
        <a:prstGeom prst="chevron">
          <a:avLst/>
        </a:prstGeom>
        <a:solidFill>
          <a:srgbClr val="0000FF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2</a:t>
          </a:r>
          <a:endParaRPr lang="en-US" sz="1700" kern="1200" dirty="0"/>
        </a:p>
      </dsp:txBody>
      <dsp:txXfrm rot="5400000">
        <a:off x="-131333" y="1024536"/>
        <a:ext cx="875559" cy="612891"/>
      </dsp:txXfrm>
    </dsp:sp>
    <dsp:sp modelId="{CE52DD2C-2578-8643-9650-852727928216}">
      <dsp:nvSpPr>
        <dsp:cNvPr id="0" name=""/>
        <dsp:cNvSpPr/>
      </dsp:nvSpPr>
      <dsp:spPr>
        <a:xfrm rot="5400000">
          <a:off x="3036613" y="-1730249"/>
          <a:ext cx="968574" cy="5816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a-IN" sz="1100" kern="1200" dirty="0" smtClean="0"/>
            <a:t>அதிகாரப்பூர்வமாக செல்லுபடியாகும் KYC சார்ந்த ஆவணங்கள் உள்ளன</a:t>
          </a:r>
          <a:r>
            <a:rPr lang="en-US" sz="1100" kern="1200" dirty="0" smtClean="0"/>
            <a:t>    </a:t>
          </a:r>
          <a:r>
            <a:rPr lang="ta-IN" sz="1100" kern="1200" dirty="0" smtClean="0"/>
            <a:t>அ ) பாஸ்போர்ட், ஆ) டிரைவிங் லைசென்ஸ், இ) வாக்காளர்கள் அடையாள அட்டை, ஈ) நிரந்தர கணக்கு எண் அட்டை , உ) ஆதார் அட்டை, ஊ) தேசிய ஊரக வேலைவாய்ப்பு உறுதித்திட்ட அட்டை.</a:t>
          </a:r>
          <a:endParaRPr lang="en-US" sz="1100" kern="1200" dirty="0"/>
        </a:p>
      </dsp:txBody>
      <dsp:txXfrm rot="5400000">
        <a:off x="3036613" y="-1730249"/>
        <a:ext cx="968574" cy="5816018"/>
      </dsp:txXfrm>
    </dsp:sp>
    <dsp:sp modelId="{F537B76B-DC28-BF4F-8157-960B4F4950B4}">
      <dsp:nvSpPr>
        <dsp:cNvPr id="0" name=""/>
        <dsp:cNvSpPr/>
      </dsp:nvSpPr>
      <dsp:spPr>
        <a:xfrm rot="5400000">
          <a:off x="-131333" y="1719515"/>
          <a:ext cx="875559" cy="612891"/>
        </a:xfrm>
        <a:prstGeom prst="chevron">
          <a:avLst/>
        </a:prstGeom>
        <a:solidFill>
          <a:schemeClr val="accent3">
            <a:lumMod val="5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3</a:t>
          </a:r>
          <a:endParaRPr lang="en-US" sz="1700" kern="1200" dirty="0"/>
        </a:p>
      </dsp:txBody>
      <dsp:txXfrm rot="5400000">
        <a:off x="-131333" y="1719515"/>
        <a:ext cx="875559" cy="612891"/>
      </dsp:txXfrm>
    </dsp:sp>
    <dsp:sp modelId="{36B99B3D-BB83-674C-A4A1-652064A6D596}">
      <dsp:nvSpPr>
        <dsp:cNvPr id="0" name=""/>
        <dsp:cNvSpPr/>
      </dsp:nvSpPr>
      <dsp:spPr>
        <a:xfrm rot="5400000">
          <a:off x="3233057" y="-1035270"/>
          <a:ext cx="575687" cy="581601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232" tIns="6985" rIns="6985" bIns="6985" numCol="1" spcCol="1270" anchor="ctr" anchorCtr="0">
          <a:noAutofit/>
        </a:bodyPr>
        <a:lstStyle/>
        <a:p>
          <a:pPr marL="57150" lvl="1" indent="-57150" algn="l" defTabSz="4889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ta-IN" sz="1100" kern="1200" dirty="0" smtClean="0"/>
            <a:t>இந்த ஆவணங்களில் முகவரி விவரங்கள் அடங்கி இருந்தால், பின்னர் இது 'முகவரி சான்றாகவும் ஏற்றுக் கொள்ளப்படும்.</a:t>
          </a:r>
          <a:endParaRPr lang="en-US" sz="1100" kern="1200" dirty="0"/>
        </a:p>
      </dsp:txBody>
      <dsp:txXfrm rot="5400000">
        <a:off x="3233057" y="-1035270"/>
        <a:ext cx="575687" cy="5816018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5F92525-C533-4607-BCE0-CE4F4790AF0A}">
      <dsp:nvSpPr>
        <dsp:cNvPr id="0" name=""/>
        <dsp:cNvSpPr/>
      </dsp:nvSpPr>
      <dsp:spPr>
        <a:xfrm>
          <a:off x="0" y="0"/>
          <a:ext cx="5838348" cy="1685925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0D4DC5-4C48-418F-82F9-AE620AD5D44B}">
      <dsp:nvSpPr>
        <dsp:cNvPr id="0" name=""/>
        <dsp:cNvSpPr/>
      </dsp:nvSpPr>
      <dsp:spPr>
        <a:xfrm>
          <a:off x="181310" y="146748"/>
          <a:ext cx="2607489" cy="842964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1288CE-F449-47F9-A3B4-EB2F6B792D25}">
      <dsp:nvSpPr>
        <dsp:cNvPr id="0" name=""/>
        <dsp:cNvSpPr/>
      </dsp:nvSpPr>
      <dsp:spPr>
        <a:xfrm rot="10800000">
          <a:off x="181649" y="861731"/>
          <a:ext cx="2609575" cy="3159501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100" kern="1200" dirty="0" smtClean="0">
              <a:solidFill>
                <a:schemeClr val="tx1"/>
              </a:solidFill>
            </a:rPr>
            <a:t>தகுதி</a:t>
          </a:r>
          <a:r>
            <a:rPr lang="en-US" sz="1100" kern="1200" dirty="0" smtClean="0">
              <a:solidFill>
                <a:schemeClr val="tx1"/>
              </a:solidFill>
            </a:rPr>
            <a:t> - </a:t>
          </a:r>
          <a:r>
            <a:rPr lang="ta-IN" sz="1100" b="1" kern="1200" dirty="0" smtClean="0">
              <a:solidFill>
                <a:schemeClr val="tx1"/>
              </a:solidFill>
            </a:rPr>
            <a:t>தொழில் துவங்க ரூ. 10 லட்சத்திற்கும் குறைவாக முதலிட்டு தொகை</a:t>
          </a:r>
          <a:r>
            <a:rPr lang="en-US" sz="1100" b="1" kern="1200" dirty="0" smtClean="0">
              <a:solidFill>
                <a:schemeClr val="tx1"/>
              </a:solidFill>
            </a:rPr>
            <a:t> </a:t>
          </a:r>
          <a:r>
            <a:rPr lang="ta-IN" sz="1100" b="1" kern="1200" dirty="0" smtClean="0">
              <a:solidFill>
                <a:schemeClr val="tx1"/>
              </a:solidFill>
            </a:rPr>
            <a:t>தேவைப்படும்,  வருவாய் ஈட்டுவதற்கான பண்ணை சாரா வணிக திட்டம் உடைய </a:t>
          </a:r>
          <a:r>
            <a:rPr lang="ta-IN" sz="1100" b="1" kern="1200" dirty="0" smtClean="0">
              <a:solidFill>
                <a:schemeClr val="tx1"/>
              </a:solidFill>
            </a:rPr>
            <a:t>ஒவ்வொரு</a:t>
          </a:r>
          <a:r>
            <a:rPr lang="en-US" sz="1100" b="1" kern="1200" dirty="0" smtClean="0">
              <a:solidFill>
                <a:schemeClr val="tx1"/>
              </a:solidFill>
            </a:rPr>
            <a:t>  </a:t>
          </a:r>
          <a:r>
            <a:rPr lang="ta-IN" sz="1100" b="1" kern="1200" dirty="0" smtClean="0">
              <a:solidFill>
                <a:schemeClr val="tx1"/>
              </a:solidFill>
            </a:rPr>
            <a:t>இந்திய </a:t>
          </a:r>
          <a:r>
            <a:rPr lang="ta-IN" sz="1100" b="1" kern="1200" dirty="0" smtClean="0">
              <a:solidFill>
                <a:schemeClr val="tx1"/>
              </a:solidFill>
            </a:rPr>
            <a:t>குடிமகனும் இதற்கு தகுதியுடையவர் ஆவார். (எ.க.) உற்பத்தி, செயலாக்கம், வர்த்தக அல்லது சேவை துறை.</a:t>
          </a:r>
          <a:endParaRPr lang="en-US" sz="1100" b="1" kern="1200" dirty="0">
            <a:solidFill>
              <a:schemeClr val="tx1"/>
            </a:solidFill>
          </a:endParaRPr>
        </a:p>
      </dsp:txBody>
      <dsp:txXfrm rot="10800000">
        <a:off x="181649" y="861731"/>
        <a:ext cx="2609575" cy="3159501"/>
      </dsp:txXfrm>
    </dsp:sp>
    <dsp:sp modelId="{EB861EA0-A05C-4CDD-9FF0-0F2D6225FEEB}">
      <dsp:nvSpPr>
        <dsp:cNvPr id="0" name=""/>
        <dsp:cNvSpPr/>
      </dsp:nvSpPr>
      <dsp:spPr>
        <a:xfrm>
          <a:off x="3050591" y="224790"/>
          <a:ext cx="2607489" cy="123634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 l="-147" t="-108" r="-147" b="-108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9CD6A4-1919-4512-A3BE-D13DD0ED559E}">
      <dsp:nvSpPr>
        <dsp:cNvPr id="0" name=""/>
        <dsp:cNvSpPr/>
      </dsp:nvSpPr>
      <dsp:spPr>
        <a:xfrm rot="10800000">
          <a:off x="3050591" y="1685925"/>
          <a:ext cx="2607489" cy="2060575"/>
        </a:xfrm>
        <a:prstGeom prst="round2SameRect">
          <a:avLst>
            <a:gd name="adj1" fmla="val 10500"/>
            <a:gd name="adj2" fmla="val 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t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100" b="1" kern="1200" dirty="0" smtClean="0">
              <a:solidFill>
                <a:schemeClr val="tx1"/>
              </a:solidFill>
            </a:rPr>
            <a:t>முத்ரா வின் கீழ் வழங்கப்படும் </a:t>
          </a:r>
          <a:r>
            <a:rPr lang="ta-IN" sz="1100" b="1" kern="1200" dirty="0" smtClean="0">
              <a:solidFill>
                <a:schemeClr val="tx1"/>
              </a:solidFill>
            </a:rPr>
            <a:t>ரூபே டெபிட் கார்டு</a:t>
          </a:r>
          <a:r>
            <a:rPr lang="en-US" sz="1100" b="1" kern="1200" dirty="0" smtClean="0">
              <a:solidFill>
                <a:schemeClr val="tx1"/>
              </a:solidFill>
            </a:rPr>
            <a:t> </a:t>
          </a:r>
          <a:r>
            <a:rPr lang="ta-IN" sz="1100" b="1" kern="1200" dirty="0" smtClean="0">
              <a:solidFill>
                <a:schemeClr val="tx1"/>
              </a:solidFill>
            </a:rPr>
            <a:t>தொழில்</a:t>
          </a:r>
          <a:r>
            <a:rPr lang="en-US" sz="1100" b="1" kern="1200" dirty="0" smtClean="0">
              <a:solidFill>
                <a:schemeClr val="tx1"/>
              </a:solidFill>
            </a:rPr>
            <a:t> </a:t>
          </a:r>
          <a:r>
            <a:rPr lang="ta-IN" sz="1100" b="1" kern="1200" dirty="0" smtClean="0">
              <a:solidFill>
                <a:schemeClr val="tx1"/>
              </a:solidFill>
            </a:rPr>
            <a:t>இடுபொருள் மூலதன வசதி வழங்கும்</a:t>
          </a:r>
          <a:r>
            <a:rPr lang="en-US" sz="1100" b="1" kern="1200" dirty="0" smtClean="0">
              <a:solidFill>
                <a:schemeClr val="tx1"/>
              </a:solidFill>
            </a:rPr>
            <a:t>.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100" b="1" kern="1200" dirty="0" smtClean="0">
              <a:solidFill>
                <a:schemeClr val="tx1"/>
              </a:solidFill>
            </a:rPr>
            <a:t>அதை ஏடிஎம்</a:t>
          </a:r>
          <a:r>
            <a:rPr lang="ta-IN" sz="1100" b="1" kern="1200" dirty="0" smtClean="0">
              <a:solidFill>
                <a:schemeClr val="tx1"/>
              </a:solidFill>
            </a:rPr>
            <a:t>, வங்கி மித்ரா மற்றும் அனைத்து </a:t>
          </a:r>
          <a:r>
            <a:rPr lang="en-US" sz="1400" b="1" kern="1200" dirty="0" err="1" smtClean="0">
              <a:solidFill>
                <a:schemeClr val="tx1"/>
              </a:solidFill>
            </a:rPr>
            <a:t>PoS</a:t>
          </a:r>
          <a:r>
            <a:rPr lang="en-US" sz="1400" b="1" kern="1200" dirty="0" smtClean="0">
              <a:solidFill>
                <a:schemeClr val="tx1"/>
              </a:solidFill>
            </a:rPr>
            <a:t> </a:t>
          </a:r>
          <a:r>
            <a:rPr lang="en-US" sz="1400" b="1" kern="1200" dirty="0" smtClean="0">
              <a:solidFill>
                <a:schemeClr val="tx1"/>
              </a:solidFill>
            </a:rPr>
            <a:t> </a:t>
          </a:r>
          <a:r>
            <a:rPr lang="ta-IN" sz="1100" b="1" kern="1200" dirty="0" smtClean="0">
              <a:solidFill>
                <a:schemeClr val="tx1"/>
              </a:solidFill>
            </a:rPr>
            <a:t>எந்திரத்திலும்</a:t>
          </a:r>
          <a:r>
            <a:rPr lang="en-US" sz="1100" b="1" kern="1200" dirty="0" smtClean="0">
              <a:solidFill>
                <a:schemeClr val="tx1"/>
              </a:solidFill>
            </a:rPr>
            <a:t>   </a:t>
          </a:r>
          <a:r>
            <a:rPr lang="ta-IN" sz="1100" b="1" kern="1200" dirty="0" smtClean="0">
              <a:solidFill>
                <a:schemeClr val="tx1"/>
              </a:solidFill>
            </a:rPr>
            <a:t>பயன்படுத்த </a:t>
          </a:r>
          <a:r>
            <a:rPr lang="ta-IN" sz="1100" b="1" kern="1200" dirty="0" smtClean="0">
              <a:solidFill>
                <a:schemeClr val="tx1"/>
              </a:solidFill>
            </a:rPr>
            <a:t>முடியும்.</a:t>
          </a:r>
          <a:endParaRPr lang="en-US" sz="1100" b="1" kern="1200" dirty="0">
            <a:solidFill>
              <a:schemeClr val="tx1"/>
            </a:solidFill>
          </a:endParaRPr>
        </a:p>
      </dsp:txBody>
      <dsp:txXfrm rot="10800000">
        <a:off x="3050591" y="1685925"/>
        <a:ext cx="2607489" cy="206057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46218C4-290F-49BC-997D-E28E54332F1E}">
      <dsp:nvSpPr>
        <dsp:cNvPr id="0" name=""/>
        <dsp:cNvSpPr/>
      </dsp:nvSpPr>
      <dsp:spPr>
        <a:xfrm>
          <a:off x="239659" y="12431"/>
          <a:ext cx="351780" cy="288063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3C56FA6-24FE-4F16-8FF2-B41B8B91D28D}">
      <dsp:nvSpPr>
        <dsp:cNvPr id="0" name=""/>
        <dsp:cNvSpPr/>
      </dsp:nvSpPr>
      <dsp:spPr>
        <a:xfrm>
          <a:off x="345715" y="86628"/>
          <a:ext cx="139669" cy="139669"/>
        </a:xfrm>
        <a:prstGeom prst="chord">
          <a:avLst>
            <a:gd name="adj1" fmla="val 1168272"/>
            <a:gd name="adj2" fmla="val 9631728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30CA45-925A-4A59-833E-F60B91766E13}">
      <dsp:nvSpPr>
        <dsp:cNvPr id="0" name=""/>
        <dsp:cNvSpPr/>
      </dsp:nvSpPr>
      <dsp:spPr>
        <a:xfrm>
          <a:off x="395" y="342388"/>
          <a:ext cx="1594124" cy="5374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200" b="1" kern="1200" dirty="0" smtClean="0">
              <a:solidFill>
                <a:schemeClr val="accent4">
                  <a:lumMod val="50000"/>
                </a:schemeClr>
              </a:solidFill>
            </a:rPr>
            <a:t>ரூ</a:t>
          </a:r>
          <a:r>
            <a:rPr lang="ta-IN" sz="1400" b="1" kern="1200" dirty="0" smtClean="0">
              <a:solidFill>
                <a:schemeClr val="accent4">
                  <a:lumMod val="50000"/>
                </a:schemeClr>
              </a:solidFill>
            </a:rPr>
            <a:t>.</a:t>
          </a:r>
          <a:r>
            <a:rPr lang="en-US" sz="1400" b="1" kern="1200" dirty="0" smtClean="0">
              <a:solidFill>
                <a:schemeClr val="accent4">
                  <a:lumMod val="50000"/>
                </a:schemeClr>
              </a:solidFill>
            </a:rPr>
            <a:t>.50,000/- </a:t>
          </a:r>
          <a:r>
            <a:rPr lang="ta-IN" sz="1200" b="1" kern="1200" dirty="0" smtClean="0">
              <a:solidFill>
                <a:schemeClr val="accent4">
                  <a:lumMod val="50000"/>
                </a:schemeClr>
              </a:solidFill>
            </a:rPr>
            <a:t>வரை</a:t>
          </a:r>
          <a:endParaRPr lang="en-US" sz="1200" b="1" kern="1200" dirty="0">
            <a:solidFill>
              <a:schemeClr val="accent4">
                <a:lumMod val="50000"/>
              </a:schemeClr>
            </a:solidFill>
          </a:endParaRPr>
        </a:p>
      </dsp:txBody>
      <dsp:txXfrm>
        <a:off x="395" y="342388"/>
        <a:ext cx="1594124" cy="537453"/>
      </dsp:txXfrm>
    </dsp:sp>
    <dsp:sp modelId="{E2E3070E-8D93-4FBA-8D24-FEB3454B946E}">
      <dsp:nvSpPr>
        <dsp:cNvPr id="0" name=""/>
        <dsp:cNvSpPr/>
      </dsp:nvSpPr>
      <dsp:spPr>
        <a:xfrm>
          <a:off x="603528" y="42042"/>
          <a:ext cx="802937" cy="3038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600" kern="1200" dirty="0" smtClean="0"/>
            <a:t>சிசு</a:t>
          </a:r>
          <a:endParaRPr lang="en-US" sz="1600" kern="1200" dirty="0"/>
        </a:p>
      </dsp:txBody>
      <dsp:txXfrm>
        <a:off x="603528" y="42042"/>
        <a:ext cx="802937" cy="303839"/>
      </dsp:txXfrm>
    </dsp:sp>
    <dsp:sp modelId="{B12F580A-2366-441A-805B-4362C6DFC9DC}">
      <dsp:nvSpPr>
        <dsp:cNvPr id="0" name=""/>
        <dsp:cNvSpPr/>
      </dsp:nvSpPr>
      <dsp:spPr>
        <a:xfrm>
          <a:off x="1607294" y="62478"/>
          <a:ext cx="174586" cy="174586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673D82-3B62-4707-A3E1-4F5E9F76DCDC}">
      <dsp:nvSpPr>
        <dsp:cNvPr id="0" name=""/>
        <dsp:cNvSpPr/>
      </dsp:nvSpPr>
      <dsp:spPr>
        <a:xfrm>
          <a:off x="1527330" y="13106"/>
          <a:ext cx="309090" cy="273329"/>
        </a:xfrm>
        <a:prstGeom prst="chord">
          <a:avLst>
            <a:gd name="adj1" fmla="val 20431728"/>
            <a:gd name="adj2" fmla="val 11968272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154555-FD7B-4166-A534-EE4B8C6BF9EC}">
      <dsp:nvSpPr>
        <dsp:cNvPr id="0" name=""/>
        <dsp:cNvSpPr/>
      </dsp:nvSpPr>
      <dsp:spPr>
        <a:xfrm>
          <a:off x="1680092" y="368773"/>
          <a:ext cx="1322985" cy="5374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200" b="1" kern="1200" dirty="0" smtClean="0">
              <a:solidFill>
                <a:schemeClr val="accent4">
                  <a:lumMod val="50000"/>
                </a:schemeClr>
              </a:solidFill>
            </a:rPr>
            <a:t>ரூ</a:t>
          </a:r>
          <a:r>
            <a:rPr lang="en-US" sz="1200" b="1" kern="1200" dirty="0" smtClean="0">
              <a:solidFill>
                <a:schemeClr val="tx2">
                  <a:lumMod val="75000"/>
                </a:schemeClr>
              </a:solidFill>
            </a:rPr>
            <a:t>.50,000 – 5 </a:t>
          </a:r>
          <a:r>
            <a:rPr lang="ta-IN" sz="1200" b="1" kern="1200" dirty="0" smtClean="0">
              <a:solidFill>
                <a:schemeClr val="tx2">
                  <a:lumMod val="75000"/>
                </a:schemeClr>
              </a:solidFill>
            </a:rPr>
            <a:t>லட்சம்</a:t>
          </a:r>
          <a:r>
            <a:rPr lang="en-US" sz="1200" b="1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ta-IN" sz="1200" b="1" kern="1200" dirty="0" smtClean="0">
              <a:solidFill>
                <a:schemeClr val="accent4">
                  <a:lumMod val="50000"/>
                </a:schemeClr>
              </a:solidFill>
            </a:rPr>
            <a:t>வரை</a:t>
          </a:r>
          <a:endParaRPr lang="en-US" sz="12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680092" y="368773"/>
        <a:ext cx="1322985" cy="537423"/>
      </dsp:txXfrm>
    </dsp:sp>
    <dsp:sp modelId="{E7ED7D27-B0D1-400A-A3D8-31C602F2C811}">
      <dsp:nvSpPr>
        <dsp:cNvPr id="0" name=""/>
        <dsp:cNvSpPr/>
      </dsp:nvSpPr>
      <dsp:spPr>
        <a:xfrm>
          <a:off x="1877950" y="89303"/>
          <a:ext cx="1104507" cy="2770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600" kern="1200" dirty="0" smtClean="0"/>
            <a:t>கிஷோர்</a:t>
          </a:r>
          <a:endParaRPr lang="en-US" sz="1600" b="1" kern="1200" dirty="0"/>
        </a:p>
      </dsp:txBody>
      <dsp:txXfrm>
        <a:off x="1877950" y="89303"/>
        <a:ext cx="1104507" cy="277044"/>
      </dsp:txXfrm>
    </dsp:sp>
    <dsp:sp modelId="{BFEC45AF-59B0-4A99-8302-F58820A0BD3B}">
      <dsp:nvSpPr>
        <dsp:cNvPr id="0" name=""/>
        <dsp:cNvSpPr/>
      </dsp:nvSpPr>
      <dsp:spPr>
        <a:xfrm>
          <a:off x="3034190" y="78907"/>
          <a:ext cx="174586" cy="174586"/>
        </a:xfrm>
        <a:prstGeom prst="ellipse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278C68-1E95-4525-898D-9776D355E518}">
      <dsp:nvSpPr>
        <dsp:cNvPr id="0" name=""/>
        <dsp:cNvSpPr/>
      </dsp:nvSpPr>
      <dsp:spPr>
        <a:xfrm>
          <a:off x="2936697" y="39975"/>
          <a:ext cx="293346" cy="252451"/>
        </a:xfrm>
        <a:prstGeom prst="chord">
          <a:avLst>
            <a:gd name="adj1" fmla="val 16200000"/>
            <a:gd name="adj2" fmla="val 1620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4476A9-567D-4FE6-887D-E282E9B83096}">
      <dsp:nvSpPr>
        <dsp:cNvPr id="0" name=""/>
        <dsp:cNvSpPr/>
      </dsp:nvSpPr>
      <dsp:spPr>
        <a:xfrm>
          <a:off x="2990249" y="357320"/>
          <a:ext cx="1483462" cy="527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>
              <a:solidFill>
                <a:schemeClr val="accent2">
                  <a:lumMod val="50000"/>
                </a:schemeClr>
              </a:solidFill>
            </a:rPr>
            <a:t>Rs.5 </a:t>
          </a:r>
          <a:r>
            <a:rPr lang="ta-IN" sz="1200" b="1" kern="1200" dirty="0" smtClean="0">
              <a:solidFill>
                <a:schemeClr val="tx2">
                  <a:lumMod val="75000"/>
                </a:schemeClr>
              </a:solidFill>
            </a:rPr>
            <a:t>லட்சம்</a:t>
          </a:r>
          <a:r>
            <a:rPr lang="en-US" sz="1200" b="1" kern="1200" dirty="0" smtClean="0">
              <a:solidFill>
                <a:schemeClr val="accent2">
                  <a:lumMod val="50000"/>
                </a:schemeClr>
              </a:solidFill>
            </a:rPr>
            <a:t> – 10 </a:t>
          </a:r>
          <a:r>
            <a:rPr lang="ta-IN" sz="1200" b="1" kern="1200" dirty="0" smtClean="0">
              <a:solidFill>
                <a:schemeClr val="tx2">
                  <a:lumMod val="75000"/>
                </a:schemeClr>
              </a:solidFill>
            </a:rPr>
            <a:t>லட்சம்</a:t>
          </a:r>
          <a:r>
            <a:rPr lang="en-US" sz="1200" b="1" kern="1200" dirty="0" smtClean="0">
              <a:solidFill>
                <a:schemeClr val="tx2">
                  <a:lumMod val="75000"/>
                </a:schemeClr>
              </a:solidFill>
            </a:rPr>
            <a:t> </a:t>
          </a:r>
          <a:r>
            <a:rPr lang="ta-IN" sz="1200" b="1" kern="1200" dirty="0" smtClean="0">
              <a:solidFill>
                <a:schemeClr val="accent4">
                  <a:lumMod val="50000"/>
                </a:schemeClr>
              </a:solidFill>
            </a:rPr>
            <a:t>வரை</a:t>
          </a:r>
          <a:endParaRPr lang="en-US" sz="12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2990249" y="357320"/>
        <a:ext cx="1483462" cy="527064"/>
      </dsp:txXfrm>
    </dsp:sp>
    <dsp:sp modelId="{38984E7D-2D7E-46C1-98B7-75F88F39DF40}">
      <dsp:nvSpPr>
        <dsp:cNvPr id="0" name=""/>
        <dsp:cNvSpPr/>
      </dsp:nvSpPr>
      <dsp:spPr>
        <a:xfrm>
          <a:off x="3352354" y="8991"/>
          <a:ext cx="1014489" cy="332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b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a-IN" sz="1600" kern="1200" dirty="0" smtClean="0"/>
            <a:t>தருண்</a:t>
          </a:r>
          <a:endParaRPr lang="en-US" sz="1600" b="1" kern="1200" dirty="0"/>
        </a:p>
      </dsp:txBody>
      <dsp:txXfrm>
        <a:off x="3352354" y="8991"/>
        <a:ext cx="1014489" cy="3324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2#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IncreasingCircleProcess">
  <dgm:title val=""/>
  <dgm:desc val=""/>
  <dgm:catLst>
    <dgm:cat type="list" pri="8300"/>
    <dgm:cat type="process" pri="43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7"/>
      <dgm:chPref val="7"/>
      <dgm:dir/>
      <dgm:animOne val="branch"/>
      <dgm:animLvl val="lvl"/>
    </dgm:varLst>
    <dgm:choose name="Name1">
      <dgm:if name="Name2" func="var" arg="dir" op="equ" val="norm">
        <dgm:alg type="lin">
          <dgm:param type="linDir" val="fromL"/>
          <dgm:param type="horzAlign" val="ctr"/>
          <dgm:param type="vertAlign" val="t"/>
        </dgm:alg>
      </dgm:if>
      <dgm:else name="Name3">
        <dgm:alg type="lin">
          <dgm:param type="linDir" val="fromR"/>
          <dgm:param type="horzAlign" val="ctr"/>
          <dgm:param type="vertAlign" val="t"/>
        </dgm:alg>
      </dgm:else>
    </dgm:choose>
    <dgm:shape xmlns:r="http://schemas.openxmlformats.org/officeDocument/2006/relationships" r:blip="">
      <dgm:adjLst/>
    </dgm:shape>
    <dgm:constrLst>
      <dgm:constr type="primFontSz" for="des" forName="Child" val="65"/>
      <dgm:constr type="primFontSz" for="des" forName="Parent" val="65"/>
      <dgm:constr type="primFontSz" for="des" forName="Child" refType="primFontSz" refFor="des" refForName="Parent" op="lte"/>
      <dgm:constr type="w" for="ch" forName="composite" refType="w"/>
      <dgm:constr type="h" for="ch" forName="composite" refType="h"/>
      <dgm:constr type="sp" refType="w" refFor="ch" refForName="composite" op="equ" fact="0.05"/>
      <dgm:constr type="w" for="ch" forName="sibTrans" refType="h" refFor="ch" refForName="composite" op="equ" fact="0.04"/>
    </dgm:constrLst>
    <dgm:forEach name="nodesForEach" axis="ch" ptType="node" cnt="7">
      <dgm:layoutNode name="composite">
        <dgm:alg type="composite">
          <dgm:param type="ar" val="0.8"/>
        </dgm:alg>
        <dgm:choose name="Name4">
          <dgm:if name="Name5" func="var" arg="dir" op="equ" val="norm">
            <dgm:constrLst>
              <dgm:constr type="l" for="ch" forName="Child" refType="w" fact="0.29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l" for="ch" forName="Parent" refType="w" fact="0.29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l" for="ch" forName="BackAccent" refType="w" fact="0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l" for="ch" forName="Accent" refType="w" fact="0.024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if>
          <dgm:else name="Name6">
            <dgm:constrLst>
              <dgm:constr type="r" for="ch" forName="Child" refType="w" fact="0.71"/>
              <dgm:constr type="t" for="ch" forName="Child" refType="h" fact="0.192"/>
              <dgm:constr type="w" for="ch" forName="Child" refType="w" fact="0.71"/>
              <dgm:constr type="h" for="ch" forName="Child" refType="h" fact="0.808"/>
              <dgm:constr type="r" for="ch" forName="Parent" refType="w" fact="0.71"/>
              <dgm:constr type="t" for="ch" forName="Parent" refType="h" fact="0"/>
              <dgm:constr type="w" for="ch" forName="Parent" refType="w" fact="0.71"/>
              <dgm:constr type="h" for="ch" forName="Parent" refType="h" fact="0.192"/>
              <dgm:constr type="r" for="ch" forName="BackAccent" refType="w"/>
              <dgm:constr type="t" for="ch" forName="BackAccent" refType="h" fact="0"/>
              <dgm:constr type="w" for="ch" forName="BackAccent" refType="w" fact="0.24"/>
              <dgm:constr type="h" for="ch" forName="BackAccent" refType="h" fact="0.192"/>
              <dgm:constr type="r" for="ch" forName="Accent" refType="w" fact="0.976"/>
              <dgm:constr type="t" for="ch" forName="Accent" refType="h" fact="0.0192"/>
              <dgm:constr type="w" for="ch" forName="Accent" refType="w" fact="0.192"/>
              <dgm:constr type="h" for="ch" forName="Accent" refType="h" fact="0.1536"/>
            </dgm:constrLst>
          </dgm:else>
        </dgm:choose>
        <dgm:layoutNode name="BackAccent" styleLbl="bgShp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Accent" styleLbl="alignNode1">
          <dgm:alg type="sp"/>
          <dgm:choose name="Name7">
            <dgm:if name="Name8" axis="precedSib" ptType="node" func="cnt" op="equ" val="0">
              <dgm:choose name="Name9">
                <dgm:if name="Name1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11" axis="followSib" ptType="node" func="cnt" op="equ" val="1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12" axis="followSib" ptType="node" func="cnt" op="equ" val="2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if name="Name13" axis="followSib" ptType="node" func="cnt" op="equ" val="3">
                  <dgm:shape xmlns:r="http://schemas.openxmlformats.org/officeDocument/2006/relationships" type="chord" r:blip="">
                    <dgm:adjLst>
                      <dgm:adj idx="1" val="30"/>
                      <dgm:adj idx="2" val="150"/>
                    </dgm:adjLst>
                  </dgm:shape>
                </dgm:if>
                <dgm:if name="Name14" axis="followSib" ptType="node" func="cnt" op="equ" val="4">
                  <dgm:shape xmlns:r="http://schemas.openxmlformats.org/officeDocument/2006/relationships" type="chord" r:blip="">
                    <dgm:adjLst>
                      <dgm:adj idx="1" val="38.8699"/>
                      <dgm:adj idx="2" val="143.1301"/>
                    </dgm:adjLst>
                  </dgm:shape>
                </dgm:if>
                <dgm:if name="Name15" axis="followSib" ptType="node" func="cnt" op="equ" val="5">
                  <dgm:shape xmlns:r="http://schemas.openxmlformats.org/officeDocument/2006/relationships" type="chord" r:blip="">
                    <dgm:adjLst>
                      <dgm:adj idx="1" val="41.8103"/>
                      <dgm:adj idx="2" val="138.1897"/>
                    </dgm:adjLst>
                  </dgm:shape>
                </dgm:if>
                <dgm:else name="Name16">
                  <dgm:shape xmlns:r="http://schemas.openxmlformats.org/officeDocument/2006/relationships" type="chord" r:blip="">
                    <dgm:adjLst>
                      <dgm:adj idx="1" val="45.5847"/>
                      <dgm:adj idx="2" val="134.4153"/>
                    </dgm:adjLst>
                  </dgm:shape>
                </dgm:else>
              </dgm:choose>
            </dgm:if>
            <dgm:if name="Name17" axis="precedSib" ptType="node" func="cnt" op="equ" val="1">
              <dgm:choose name="Name18">
                <dgm:if name="Name19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0" axis="followSib" ptType="node" func="cnt" op="equ" val="1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if name="Name21" axis="followSib" ptType="node" func="cnt" op="equ" val="2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if name="Name22" axis="followSib" ptType="node" func="cnt" op="equ" val="3">
                  <dgm:shape xmlns:r="http://schemas.openxmlformats.org/officeDocument/2006/relationships" type="chord" r:blip="">
                    <dgm:adjLst>
                      <dgm:adj idx="1" val="11.537"/>
                      <dgm:adj idx="2" val="168.463"/>
                    </dgm:adjLst>
                  </dgm:shape>
                </dgm:if>
                <dgm:if name="Name23" axis="followSib" ptType="node" func="cnt" op="equ" val="4">
                  <dgm:shape xmlns:r="http://schemas.openxmlformats.org/officeDocument/2006/relationships" type="chord" r:blip="">
                    <dgm:adjLst>
                      <dgm:adj idx="1" val="19.4712"/>
                      <dgm:adj idx="2" val="160.5288"/>
                    </dgm:adjLst>
                  </dgm:shape>
                </dgm:if>
                <dgm:else name="Name24">
                  <dgm:shape xmlns:r="http://schemas.openxmlformats.org/officeDocument/2006/relationships" type="chord" r:blip="">
                    <dgm:adjLst>
                      <dgm:adj idx="1" val="25.3769"/>
                      <dgm:adj idx="2" val="154.6231"/>
                    </dgm:adjLst>
                  </dgm:shape>
                </dgm:else>
              </dgm:choose>
            </dgm:if>
            <dgm:if name="Name25" axis="precedSib" ptType="node" func="cnt" op="equ" val="2">
              <dgm:choose name="Name26">
                <dgm:if name="Name27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28" axis="followSib" ptType="node" func="cnt" op="equ" val="1">
                  <dgm:shape xmlns:r="http://schemas.openxmlformats.org/officeDocument/2006/relationships" type="chord" r:blip="">
                    <dgm:adjLst>
                      <dgm:adj idx="1" val="-30"/>
                      <dgm:adj idx="2" val="-150"/>
                    </dgm:adjLst>
                  </dgm:shape>
                </dgm:if>
                <dgm:if name="Name29" axis="followSib" ptType="node" func="cnt" op="equ" val="2">
                  <dgm:shape xmlns:r="http://schemas.openxmlformats.org/officeDocument/2006/relationships" type="chord" r:blip="">
                    <dgm:adjLst>
                      <dgm:adj idx="1" val="-11.537"/>
                      <dgm:adj idx="2" val="-168.463"/>
                    </dgm:adjLst>
                  </dgm:shape>
                </dgm:if>
                <dgm:if name="Name30" axis="followSib" ptType="node" func="cnt" op="equ" val="3">
                  <dgm:shape xmlns:r="http://schemas.openxmlformats.org/officeDocument/2006/relationships" type="chord" r:blip="">
                    <dgm:adjLst>
                      <dgm:adj idx="1" val="0"/>
                      <dgm:adj idx="2" val="180"/>
                    </dgm:adjLst>
                  </dgm:shape>
                </dgm:if>
                <dgm:else name="Name31">
                  <dgm:shape xmlns:r="http://schemas.openxmlformats.org/officeDocument/2006/relationships" type="chord" r:blip="">
                    <dgm:adjLst>
                      <dgm:adj idx="1" val="8.2133"/>
                      <dgm:adj idx="2" val="171.7867"/>
                    </dgm:adjLst>
                  </dgm:shape>
                </dgm:else>
              </dgm:choose>
            </dgm:if>
            <dgm:if name="Name32" axis="precedSib" ptType="node" func="cnt" op="equ" val="3">
              <dgm:choose name="Name33">
                <dgm:if name="Name34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35" axis="followSib" ptType="node" func="cnt" op="equ" val="1">
                  <dgm:shape xmlns:r="http://schemas.openxmlformats.org/officeDocument/2006/relationships" type="chord" r:blip="">
                    <dgm:adjLst>
                      <dgm:adj idx="1" val="-38.8699"/>
                      <dgm:adj idx="2" val="-143.1301"/>
                    </dgm:adjLst>
                  </dgm:shape>
                </dgm:if>
                <dgm:if name="Name36" axis="followSib" ptType="node" func="cnt" op="equ" val="2">
                  <dgm:shape xmlns:r="http://schemas.openxmlformats.org/officeDocument/2006/relationships" type="chord" r:blip="">
                    <dgm:adjLst>
                      <dgm:adj idx="1" val="-19.4712"/>
                      <dgm:adj idx="2" val="-160.5288"/>
                    </dgm:adjLst>
                  </dgm:shape>
                </dgm:if>
                <dgm:else name="Name37">
                  <dgm:shape xmlns:r="http://schemas.openxmlformats.org/officeDocument/2006/relationships" type="chord" r:blip="">
                    <dgm:adjLst>
                      <dgm:adj idx="1" val="-8.2133"/>
                      <dgm:adj idx="2" val="-171.7867"/>
                    </dgm:adjLst>
                  </dgm:shape>
                </dgm:else>
              </dgm:choose>
            </dgm:if>
            <dgm:if name="Name38" axis="precedSib" ptType="node" func="cnt" op="equ" val="4">
              <dgm:choose name="Name39">
                <dgm:if name="Name40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if name="Name41" axis="followSib" ptType="node" func="cnt" op="equ" val="1">
                  <dgm:shape xmlns:r="http://schemas.openxmlformats.org/officeDocument/2006/relationships" type="chord" r:blip="">
                    <dgm:adjLst>
                      <dgm:adj idx="1" val="-41.8103"/>
                      <dgm:adj idx="2" val="-138.1897"/>
                    </dgm:adjLst>
                  </dgm:shape>
                </dgm:if>
                <dgm:else name="Name42">
                  <dgm:shape xmlns:r="http://schemas.openxmlformats.org/officeDocument/2006/relationships" type="chord" r:blip="">
                    <dgm:adjLst>
                      <dgm:adj idx="1" val="-25.3769"/>
                      <dgm:adj idx="2" val="-154.6231"/>
                    </dgm:adjLst>
                  </dgm:shape>
                </dgm:else>
              </dgm:choose>
            </dgm:if>
            <dgm:if name="Name43" axis="precedSib" ptType="node" func="cnt" op="equ" val="5">
              <dgm:choose name="Name44">
                <dgm:if name="Name45" axis="followSib" ptType="node" func="cnt" op="equ" val="0">
                  <dgm:shape xmlns:r="http://schemas.openxmlformats.org/officeDocument/2006/relationships" type="chord" r:blip="">
                    <dgm:adjLst>
                      <dgm:adj idx="1" val="-90"/>
                      <dgm:adj idx="2" val="-90"/>
                    </dgm:adjLst>
                  </dgm:shape>
                </dgm:if>
                <dgm:else name="Name46">
                  <dgm:shape xmlns:r="http://schemas.openxmlformats.org/officeDocument/2006/relationships" type="chord" r:blip="">
                    <dgm:adjLst>
                      <dgm:adj idx="1" val="-45.5847"/>
                      <dgm:adj idx="2" val="-134.4153"/>
                    </dgm:adjLst>
                  </dgm:shape>
                </dgm:else>
              </dgm:choose>
            </dgm:if>
            <dgm:else name="Name47">
              <dgm:shape xmlns:r="http://schemas.openxmlformats.org/officeDocument/2006/relationships" type="chord" r:blip="">
                <dgm:adjLst>
                  <dgm:adj idx="1" val="-90"/>
                  <dgm:adj idx="2" val="-90"/>
                </dgm:adjLst>
              </dgm:shape>
            </dgm:else>
          </dgm:choose>
          <dgm:presOf/>
        </dgm:layoutNode>
        <dgm:layoutNode name="Child" styleLbl="revTx">
          <dgm:varLst>
            <dgm:chMax val="0"/>
            <dgm:chPref val="0"/>
            <dgm:bulletEnabled val="1"/>
          </dgm:varLst>
          <dgm:choose name="Name48">
            <dgm:if name="Name49" func="var" arg="dir" op="equ" val="norm">
              <dgm:alg type="tx">
                <dgm:param type="parTxLTRAlign" val="l"/>
                <dgm:param type="parTxRTLAlign" val="l"/>
                <dgm:param type="txAnchorVert" val="t"/>
              </dgm:alg>
            </dgm:if>
            <dgm:else name="Name50">
              <dgm:alg type="tx">
                <dgm:param type="parTxLTRAlign" val="r"/>
                <dgm:param type="parTxRTLAlign" val="r"/>
                <dgm:param type="txAnchorVert" val="t"/>
              </dgm:alg>
            </dgm:else>
          </dgm:choose>
          <dgm:choose name="Name51">
            <dgm:if name="Name52" axis="ch" ptType="node" func="cnt" op="gte" val="1">
              <dgm:shape xmlns:r="http://schemas.openxmlformats.org/officeDocument/2006/relationships" type="rect" r:blip="">
                <dgm:adjLst/>
              </dgm:shape>
            </dgm:if>
            <dgm:else name="Name53">
              <dgm:shape xmlns:r="http://schemas.openxmlformats.org/officeDocument/2006/relationships" type="rect" r:blip="" hideGeom="1">
                <dgm:adjLst/>
              </dgm:shape>
            </dgm:else>
          </dgm:choose>
          <dgm:choose name="Name54">
            <dgm:if name="Name55" axis="ch" ptType="node" func="cnt" op="gte" val="1">
              <dgm:presOf axis="des" ptType="node"/>
            </dgm:if>
            <dgm:else name="Name56">
              <dgm:presOf/>
            </dgm:else>
          </dgm:choose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Parent" styleLbl="revTx">
          <dgm:varLst>
            <dgm:chMax val="1"/>
            <dgm:chPref val="1"/>
            <dgm:bulletEnabled val="1"/>
          </dgm:varLst>
          <dgm:choose name="Name57">
            <dgm:if name="Name58" func="var" arg="dir" op="equ" val="norm">
              <dgm:alg type="tx">
                <dgm:param type="parTxLTRAlign" val="l"/>
                <dgm:param type="parTxRTLAlign" val="l"/>
                <dgm:param type="shpTxLTRAlignCh" val="l"/>
                <dgm:param type="shpTxRTLAlignCh" val="l"/>
                <dgm:param type="txAnchorVert" val="b"/>
                <dgm:param type="txAnchorVertCh" val="b"/>
              </dgm:alg>
            </dgm:if>
            <dgm:else name="Name59">
              <dgm:alg type="tx">
                <dgm:param type="parTxLTRAlign" val="r"/>
                <dgm:param type="parTxRTLAlign" val="r"/>
                <dgm:param type="shpTxLTRAlignCh" val="r"/>
                <dgm:param type="shpTxRTLAlignCh" val="r"/>
                <dgm:param type="txAnchorVert" val="b"/>
                <dgm:param type="txAnchorVertCh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F8842-2E05-487E-9DAA-3C0F35D1DAB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C5E579-588C-4810-9BAB-2670398F3B4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14142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5E579-588C-4810-9BAB-2670398F3B4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2374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7470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09357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642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2024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2477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6444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22868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1552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6408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54745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56405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2CE8C-8A0D-814E-BCE9-C66607F9F107}" type="datetimeFigureOut">
              <a:rPr lang="en-US" smtClean="0"/>
              <a:pPr/>
              <a:t>10/14/2015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36C0F-9059-C348-937A-B4A9FB55AD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56936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5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5" Type="http://schemas.openxmlformats.org/officeDocument/2006/relationships/image" Target="../media/image7.png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microsoft.com/office/2007/relationships/diagramDrawing" Target="../diagrams/drawing2.xml"/><Relationship Id="rId3" Type="http://schemas.openxmlformats.org/officeDocument/2006/relationships/diagramLayout" Target="../diagrams/layout2.xml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diagramColors" Target="../diagrams/colors2.xml"/><Relationship Id="rId10" Type="http://schemas.openxmlformats.org/officeDocument/2006/relationships/image" Target="../media/image15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microsoft.com/office/2007/relationships/diagramDrawing" Target="../diagrams/drawing4.xml"/><Relationship Id="rId3" Type="http://schemas.openxmlformats.org/officeDocument/2006/relationships/image" Target="../media/image20.jpeg"/><Relationship Id="rId7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diagramColors" Target="../diagrams/colors4.xml"/><Relationship Id="rId5" Type="http://schemas.openxmlformats.org/officeDocument/2006/relationships/diagramLayout" Target="../diagrams/layout3.xml"/><Relationship Id="rId10" Type="http://schemas.openxmlformats.org/officeDocument/2006/relationships/diagramQuickStyle" Target="../diagrams/quickStyle4.xml"/><Relationship Id="rId4" Type="http://schemas.openxmlformats.org/officeDocument/2006/relationships/diagramData" Target="../diagrams/data3.xml"/><Relationship Id="rId9" Type="http://schemas.openxmlformats.org/officeDocument/2006/relationships/diagramLayout" Target="../diagrams/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1827"/>
          <a:stretch/>
        </p:blipFill>
        <p:spPr>
          <a:xfrm>
            <a:off x="0" y="1"/>
            <a:ext cx="6877842" cy="9943654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11750"/>
          <a:stretch/>
        </p:blipFill>
        <p:spPr>
          <a:xfrm>
            <a:off x="0" y="2539755"/>
            <a:ext cx="6877842" cy="51765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97630"/>
            <a:ext cx="6858000" cy="146829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1168" y="602126"/>
            <a:ext cx="6141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a-IN" sz="2800" dirty="0" smtClean="0">
                <a:solidFill>
                  <a:schemeClr val="bg1"/>
                </a:solidFill>
                <a:latin typeface="Chalkduster"/>
                <a:cs typeface="Chalkduster"/>
              </a:rPr>
              <a:t>நிதியியல் கல்வியறிவு திட்டம் </a:t>
            </a:r>
            <a:endParaRPr lang="en-US" sz="2800" dirty="0">
              <a:solidFill>
                <a:schemeClr val="bg1"/>
              </a:solidFill>
              <a:latin typeface="Chalkduster"/>
              <a:cs typeface="Chalkduster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8690692"/>
            <a:ext cx="6858000" cy="85319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ta-IN" sz="1700" b="1" dirty="0" smtClean="0">
                <a:solidFill>
                  <a:schemeClr val="bg1"/>
                </a:solidFill>
              </a:rPr>
              <a:t>பிரதம மந்திரியின் மக்கள் நிதித் திட்டம் </a:t>
            </a:r>
            <a:endParaRPr lang="en-US" sz="1700" b="1" dirty="0" smtClean="0">
              <a:solidFill>
                <a:schemeClr val="bg1"/>
              </a:solidFill>
            </a:endParaRPr>
          </a:p>
        </p:txBody>
      </p:sp>
      <p:pic>
        <p:nvPicPr>
          <p:cNvPr id="8" name="Picture 7" descr="pradhan-mantri-jan-dhan-yojna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04" y="8390746"/>
            <a:ext cx="1376335" cy="13714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4149115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24233"/>
            <a:ext cx="4667988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Snip Same Side Corner Rectangle 4"/>
          <p:cNvSpPr/>
          <p:nvPr/>
        </p:nvSpPr>
        <p:spPr>
          <a:xfrm rot="10800000">
            <a:off x="5635216" y="-1"/>
            <a:ext cx="964627" cy="1095733"/>
          </a:xfrm>
          <a:prstGeom prst="snip2SameRect">
            <a:avLst/>
          </a:prstGeom>
          <a:solidFill>
            <a:srgbClr val="57FF18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66329" y="1372116"/>
            <a:ext cx="26854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a-IN" sz="1200" dirty="0" smtClean="0"/>
              <a:t>நமது சராசரி வருமானத்தை கொண்டு வாங்க முடியாத சில பொருட்களை வாங்க,பணம் தேவைப்படுகிறது </a:t>
            </a:r>
            <a:endParaRPr lang="en-IN" sz="1200" dirty="0"/>
          </a:p>
        </p:txBody>
      </p:sp>
      <p:sp>
        <p:nvSpPr>
          <p:cNvPr id="8" name="Rectangle 7"/>
          <p:cNvSpPr/>
          <p:nvPr/>
        </p:nvSpPr>
        <p:spPr>
          <a:xfrm>
            <a:off x="146518" y="685800"/>
            <a:ext cx="479303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b="1" dirty="0" smtClean="0">
                <a:solidFill>
                  <a:srgbClr val="FFFFFF"/>
                </a:solidFill>
              </a:rPr>
              <a:t>நாம் ஏன் சேமிக்க வேண்டும்? </a:t>
            </a:r>
          </a:p>
          <a:p>
            <a:endParaRPr lang="en-IN" sz="2800" b="1" dirty="0">
              <a:solidFill>
                <a:srgbClr val="FFFFFF"/>
              </a:solidFill>
            </a:endParaRPr>
          </a:p>
        </p:txBody>
      </p:sp>
      <p:pic>
        <p:nvPicPr>
          <p:cNvPr id="9" name="Picture 8" descr="free-60-icons-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17" y="1462986"/>
            <a:ext cx="719813" cy="71981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296752" y="1304204"/>
            <a:ext cx="259913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a-IN" sz="1200" dirty="0" smtClean="0"/>
              <a:t>மருத்துவம்,விபத்து,மரணம், இயற்கை சீற்றங்கள் போன்ற எதிர்பாராத நிகழ்வுகளின் போது செலவுகளை எதிர்கொள்ள சேமிப்பு அவசியம்.</a:t>
            </a:r>
            <a:endParaRPr lang="en-IN" sz="1200" dirty="0"/>
          </a:p>
        </p:txBody>
      </p:sp>
      <p:pic>
        <p:nvPicPr>
          <p:cNvPr id="11" name="Picture 10" descr="free-60-icons-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030" y="1495482"/>
            <a:ext cx="719813" cy="719813"/>
          </a:xfrm>
          <a:prstGeom prst="rect">
            <a:avLst/>
          </a:prstGeom>
        </p:spPr>
      </p:pic>
      <p:pic>
        <p:nvPicPr>
          <p:cNvPr id="12" name="Picture 11" descr="free-60-icons-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767" y="1423302"/>
            <a:ext cx="832885" cy="83288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66329" y="2659051"/>
            <a:ext cx="26854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a-IN" sz="1200" dirty="0" smtClean="0"/>
              <a:t>சொந்த வீடு வாங்குதல்,கல்வி போன்ற அதிக செலவுகளை சமாளிக்கவும் </a:t>
            </a:r>
            <a:endParaRPr lang="en-IN" sz="1200" dirty="0"/>
          </a:p>
        </p:txBody>
      </p:sp>
      <p:sp>
        <p:nvSpPr>
          <p:cNvPr id="16" name="Rectangle 15"/>
          <p:cNvSpPr/>
          <p:nvPr/>
        </p:nvSpPr>
        <p:spPr>
          <a:xfrm>
            <a:off x="4385652" y="2496681"/>
            <a:ext cx="25991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a-IN" sz="1200" dirty="0" smtClean="0"/>
              <a:t>நமது முதுமைக் காலங்களில் நம்மால் சம்பாதிக்க இயலாத போது பணம் தேவைப்படுகிறது</a:t>
            </a:r>
            <a:r>
              <a:rPr lang="ta-IN" dirty="0" smtClean="0"/>
              <a:t>.</a:t>
            </a:r>
            <a:endParaRPr lang="en-IN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874" y="2430452"/>
            <a:ext cx="1197220" cy="910928"/>
          </a:xfrm>
          <a:prstGeom prst="rect">
            <a:avLst/>
          </a:prstGeom>
        </p:spPr>
      </p:pic>
      <p:pic>
        <p:nvPicPr>
          <p:cNvPr id="18" name="Picture 17" descr="free-60-icons-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17" y="2572094"/>
            <a:ext cx="719813" cy="719813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-61461" y="3665931"/>
            <a:ext cx="5001009" cy="572851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" y="3850597"/>
            <a:ext cx="82267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  </a:t>
            </a:r>
            <a:r>
              <a:rPr lang="ta-IN" dirty="0" smtClean="0">
                <a:solidFill>
                  <a:srgbClr val="FFFFFF"/>
                </a:solidFill>
              </a:rPr>
              <a:t>வங்கியில் ஏன் சேமிக்க வேண்டும் ? </a:t>
            </a:r>
            <a:endParaRPr lang="en-IN" dirty="0">
              <a:solidFill>
                <a:srgbClr val="FFFFFF"/>
              </a:solidFill>
            </a:endParaRPr>
          </a:p>
        </p:txBody>
      </p:sp>
      <p:graphicFrame>
        <p:nvGraphicFramePr>
          <p:cNvPr id="32" name="Diagram 31"/>
          <p:cNvGraphicFramePr/>
          <p:nvPr>
            <p:extLst>
              <p:ext uri="{D42A27DB-BD31-4B8C-83A1-F6EECF244321}">
                <p14:modId xmlns="" xmlns:p14="http://schemas.microsoft.com/office/powerpoint/2010/main" val="2400122642"/>
              </p:ext>
            </p:extLst>
          </p:nvPr>
        </p:nvGraphicFramePr>
        <p:xfrm>
          <a:off x="-1" y="4219930"/>
          <a:ext cx="6857789" cy="56860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="" xmlns:p14="http://schemas.microsoft.com/office/powerpoint/2010/main" val="428247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="" xmlns:p14="http://schemas.microsoft.com/office/powerpoint/2010/main" val="2871055478"/>
              </p:ext>
            </p:extLst>
          </p:nvPr>
        </p:nvGraphicFramePr>
        <p:xfrm>
          <a:off x="230670" y="1115878"/>
          <a:ext cx="6428910" cy="2465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230670" y="232238"/>
            <a:ext cx="6424063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7191" y="327488"/>
            <a:ext cx="1209906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1500" b="1" dirty="0" smtClean="0">
                <a:solidFill>
                  <a:srgbClr val="FFFFFF"/>
                </a:solidFill>
              </a:rPr>
              <a:t>உங்கள் வாடிக்கையாளரை தெரிந்து கொள்ளுங்கள்</a:t>
            </a:r>
            <a:r>
              <a:rPr lang="en-US" sz="1500" b="1" dirty="0" smtClean="0">
                <a:solidFill>
                  <a:srgbClr val="FFFFFF"/>
                </a:solidFill>
              </a:rPr>
              <a:t>(KYC)</a:t>
            </a:r>
            <a:endParaRPr lang="en-IN" sz="15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6184" y="7658100"/>
            <a:ext cx="6872483" cy="12671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37190" y="7658100"/>
            <a:ext cx="666366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a-IN" sz="1100" b="1" dirty="0" smtClean="0"/>
          </a:p>
          <a:p>
            <a:r>
              <a:rPr lang="ta-IN" sz="1200" b="1" dirty="0" smtClean="0"/>
              <a:t>எந்த அதிகாரப்பூர்வ ஆவணங்களும் இல்லாத</a:t>
            </a:r>
            <a:r>
              <a:rPr lang="en-US" sz="1200" b="1" dirty="0" smtClean="0"/>
              <a:t> </a:t>
            </a:r>
            <a:r>
              <a:rPr lang="ta-IN" sz="1200" b="1" dirty="0" smtClean="0"/>
              <a:t>போது</a:t>
            </a:r>
            <a:r>
              <a:rPr lang="en-US" sz="1200" b="1" dirty="0" smtClean="0"/>
              <a:t> -</a:t>
            </a:r>
          </a:p>
          <a:p>
            <a:pPr>
              <a:lnSpc>
                <a:spcPct val="150000"/>
              </a:lnSpc>
            </a:pPr>
            <a:r>
              <a:rPr lang="ta-IN" sz="1200" dirty="0" smtClean="0"/>
              <a:t>சமீபத்திய புகைப்படம் மற்றும் சில நிபந்தனைகளின் கீழ் வங்கி அதிகாரி முன்னிலையில் கையொப்பம் அல்லது பெருவிரல் ரேகை இட்டு சிறிய கணக்குகள்</a:t>
            </a:r>
            <a:r>
              <a:rPr lang="en-US" sz="1200" dirty="0" smtClean="0"/>
              <a:t> </a:t>
            </a:r>
            <a:r>
              <a:rPr lang="en-US" sz="1200" b="1" u="sng" dirty="0" smtClean="0"/>
              <a:t>(Small Accounts)</a:t>
            </a:r>
            <a:r>
              <a:rPr lang="en-US" sz="1200" b="1" dirty="0" smtClean="0"/>
              <a:t> </a:t>
            </a:r>
            <a:r>
              <a:rPr lang="ta-IN" sz="1200" dirty="0" smtClean="0"/>
              <a:t>திறந்து கொள்ளலாம்.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-9348" y="9201151"/>
            <a:ext cx="6867348" cy="70485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ta-IN" sz="1200" dirty="0" smtClean="0"/>
              <a:t>புதிய </a:t>
            </a:r>
            <a:r>
              <a:rPr lang="en-US" sz="1200" dirty="0" smtClean="0"/>
              <a:t>KYC </a:t>
            </a:r>
            <a:r>
              <a:rPr lang="ta-IN" sz="1200" dirty="0" smtClean="0"/>
              <a:t>சார்ந்த ஆவணங்களை சிறிய கணக்குகள் வைத்திருப்போர் 18 வயது அடைந்த பின்னர் சமர்ப்பிக்க வேண்டும்</a:t>
            </a:r>
            <a:endParaRPr lang="en-US" sz="1200" dirty="0"/>
          </a:p>
        </p:txBody>
      </p:sp>
      <p:pic>
        <p:nvPicPr>
          <p:cNvPr id="13" name="Picture 12" descr="Indian_Passport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87" y="3697115"/>
            <a:ext cx="763914" cy="1315531"/>
          </a:xfrm>
          <a:prstGeom prst="rect">
            <a:avLst/>
          </a:prstGeom>
        </p:spPr>
      </p:pic>
      <p:pic>
        <p:nvPicPr>
          <p:cNvPr id="14" name="Picture 13" descr="PAN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999" y="5580505"/>
            <a:ext cx="1696788" cy="1274950"/>
          </a:xfrm>
          <a:prstGeom prst="rect">
            <a:avLst/>
          </a:prstGeom>
        </p:spPr>
      </p:pic>
      <p:pic>
        <p:nvPicPr>
          <p:cNvPr id="16" name="Picture 15" descr="TIE-profile-placeholder_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5881" y="3466614"/>
            <a:ext cx="883288" cy="1536031"/>
          </a:xfrm>
          <a:prstGeom prst="rect">
            <a:avLst/>
          </a:prstGeom>
        </p:spPr>
      </p:pic>
      <p:pic>
        <p:nvPicPr>
          <p:cNvPr id="17" name="Picture 16" descr="Voter_ID_Card_Rachana1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625" y="5271695"/>
            <a:ext cx="1075900" cy="1775734"/>
          </a:xfrm>
          <a:prstGeom prst="rect">
            <a:avLst/>
          </a:prstGeom>
        </p:spPr>
      </p:pic>
      <p:pic>
        <p:nvPicPr>
          <p:cNvPr id="18" name="Picture 17" descr="generated-aadhar-card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21" y="5365707"/>
            <a:ext cx="1631523" cy="1775734"/>
          </a:xfrm>
          <a:prstGeom prst="rect">
            <a:avLst/>
          </a:prstGeom>
        </p:spPr>
      </p:pic>
      <p:pic>
        <p:nvPicPr>
          <p:cNvPr id="19" name="Picture 18" descr="MNREGA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1944" y="3689449"/>
            <a:ext cx="1048649" cy="1369479"/>
          </a:xfrm>
          <a:prstGeom prst="rect">
            <a:avLst/>
          </a:prstGeom>
        </p:spPr>
      </p:pic>
      <p:pic>
        <p:nvPicPr>
          <p:cNvPr id="20" name="Picture 19" descr="License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944" y="3672324"/>
            <a:ext cx="1618533" cy="11747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11507" y="4969979"/>
            <a:ext cx="8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Passport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057427" y="5012646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MNREGA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921847" y="4969979"/>
            <a:ext cx="1300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Driving License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772338" y="4904041"/>
            <a:ext cx="1062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Photograph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66639" y="7070726"/>
            <a:ext cx="1124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Aadhar</a:t>
            </a:r>
            <a:r>
              <a:rPr lang="en-US" sz="1400" b="1" dirty="0" smtClean="0"/>
              <a:t> Card</a:t>
            </a:r>
            <a:endParaRPr lang="en-US" sz="1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729119" y="7113393"/>
            <a:ext cx="849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Pan Card</a:t>
            </a:r>
            <a:endParaRPr lang="en-US" sz="1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172778" y="7113393"/>
            <a:ext cx="1189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Voter ID Card</a:t>
            </a:r>
            <a:endParaRPr lang="en-US" sz="1400" b="1" dirty="0"/>
          </a:p>
        </p:txBody>
      </p:sp>
    </p:spTree>
    <p:extLst>
      <p:ext uri="{BB962C8B-B14F-4D97-AF65-F5344CB8AC3E}">
        <p14:creationId xmlns="" xmlns:p14="http://schemas.microsoft.com/office/powerpoint/2010/main" val="1223945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61461" y="274341"/>
            <a:ext cx="4667988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33013" y="272990"/>
            <a:ext cx="39260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a-IN" sz="2800" dirty="0" smtClean="0">
                <a:solidFill>
                  <a:schemeClr val="bg1"/>
                </a:solidFill>
              </a:rPr>
              <a:t>கணக்கு வகைகள்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?</a:t>
            </a:r>
            <a:endParaRPr lang="en-IN" sz="2800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85556" y="1065998"/>
            <a:ext cx="3140357" cy="2917555"/>
          </a:xfrm>
          <a:prstGeom prst="roundRect">
            <a:avLst/>
          </a:prstGeom>
          <a:solidFill>
            <a:srgbClr val="FF2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8666" y="1213561"/>
            <a:ext cx="313531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sz="1400" dirty="0" smtClean="0">
                <a:solidFill>
                  <a:srgbClr val="FFFF00"/>
                </a:solidFill>
              </a:rPr>
              <a:t>சேமிப்பு வங்கி கணக்கு</a:t>
            </a:r>
            <a:endParaRPr lang="en-US" sz="1400" dirty="0" smtClean="0">
              <a:solidFill>
                <a:srgbClr val="FFFF00"/>
              </a:solidFill>
            </a:endParaRPr>
          </a:p>
          <a:p>
            <a:endParaRPr lang="ta-IN" sz="1200" dirty="0" smtClean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a-IN" sz="1100" dirty="0" smtClean="0">
                <a:solidFill>
                  <a:schemeClr val="bg1"/>
                </a:solidFill>
              </a:rPr>
              <a:t>கணக்கு வைப்பு மற்றும் கணக்கில் இருந்து பணத்தை திரும்ப எளிதில் திரும்பபெற.</a:t>
            </a:r>
            <a:endParaRPr lang="en-US" sz="11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a-IN" sz="1100" dirty="0" smtClean="0">
                <a:solidFill>
                  <a:schemeClr val="bg1"/>
                </a:solidFill>
              </a:rPr>
              <a:t>வங்கி புத்தகம், வங்கி காசோலை மற்றும்</a:t>
            </a:r>
            <a:r>
              <a:rPr lang="en-US" sz="1100" dirty="0" smtClean="0">
                <a:solidFill>
                  <a:schemeClr val="bg1"/>
                </a:solidFill>
              </a:rPr>
              <a:t> ATM </a:t>
            </a:r>
            <a:r>
              <a:rPr lang="ta-IN" sz="1100" dirty="0" smtClean="0">
                <a:solidFill>
                  <a:schemeClr val="bg1"/>
                </a:solidFill>
              </a:rPr>
              <a:t> அட்டை வாடிக்கையாளர்களுக்கு வழங்கப்படுகிறது</a:t>
            </a:r>
            <a:endParaRPr lang="en-US" sz="11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a-IN" sz="1100" dirty="0" smtClean="0">
                <a:solidFill>
                  <a:schemeClr val="bg1"/>
                </a:solidFill>
              </a:rPr>
              <a:t>வைப்புதொகை மீது வட்டி வழங்கப்படுகிறது</a:t>
            </a:r>
            <a:r>
              <a:rPr lang="ta-IN" sz="1200" dirty="0" smtClean="0">
                <a:solidFill>
                  <a:schemeClr val="bg1"/>
                </a:solidFill>
              </a:rPr>
              <a:t>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556761" y="1065998"/>
            <a:ext cx="3140357" cy="2917555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50915" y="1213563"/>
            <a:ext cx="2982808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sz="1400" dirty="0" smtClean="0">
                <a:solidFill>
                  <a:srgbClr val="FFFF00"/>
                </a:solidFill>
              </a:rPr>
              <a:t>நடப்பு கணக்கு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ta-IN" sz="14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a-IN" sz="1100" dirty="0" smtClean="0">
                <a:solidFill>
                  <a:schemeClr val="bg1"/>
                </a:solidFill>
              </a:rPr>
              <a:t>நடப்புக் கணக்குகள் </a:t>
            </a:r>
            <a:r>
              <a:rPr lang="en-US" sz="1100" dirty="0" smtClean="0">
                <a:solidFill>
                  <a:schemeClr val="bg1"/>
                </a:solidFill>
              </a:rPr>
              <a:t>         </a:t>
            </a:r>
            <a:r>
              <a:rPr lang="ta-IN" sz="1100" dirty="0" smtClean="0">
                <a:solidFill>
                  <a:schemeClr val="bg1"/>
                </a:solidFill>
              </a:rPr>
              <a:t>நிறுவனத்தின்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ta-IN" sz="1100" dirty="0" smtClean="0">
                <a:solidFill>
                  <a:schemeClr val="bg1"/>
                </a:solidFill>
              </a:rPr>
              <a:t>பெயரில் துவங்கப்படும் .</a:t>
            </a:r>
            <a:endParaRPr lang="en-US" sz="11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IN" sz="1100" dirty="0" smtClean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a-IN" sz="1100" dirty="0" smtClean="0">
                <a:solidFill>
                  <a:srgbClr val="FFFFFF"/>
                </a:solidFill>
              </a:rPr>
              <a:t>பணப் பரிமாற்றங்களுக்கு எண்ணிக்கை வரம்பு இல்லை</a:t>
            </a:r>
            <a:endParaRPr lang="en-US" sz="1100" dirty="0" smtClean="0">
              <a:solidFill>
                <a:srgbClr val="FFFFFF"/>
              </a:solidFill>
            </a:endParaRPr>
          </a:p>
          <a:p>
            <a:pPr marL="285750" indent="-285750"/>
            <a:endParaRPr lang="en-US" sz="1100" dirty="0" smtClean="0">
              <a:solidFill>
                <a:srgbClr val="FFFFFF"/>
              </a:solidFill>
            </a:endParaRPr>
          </a:p>
          <a:p>
            <a:pPr marL="285750" indent="-285750"/>
            <a:endParaRPr lang="en-US" sz="1100" dirty="0" smtClean="0">
              <a:solidFill>
                <a:srgbClr val="FFFF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a-IN" sz="1100" dirty="0" smtClean="0">
                <a:solidFill>
                  <a:srgbClr val="FFFFFF"/>
                </a:solidFill>
              </a:rPr>
              <a:t>இந்த கணக்கில் வட்டிவழங்கப்படுவது இல்லை </a:t>
            </a:r>
            <a:endParaRPr lang="en-US" sz="1100" dirty="0" smtClean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88666" y="4157756"/>
            <a:ext cx="3140357" cy="276701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88667" y="4225954"/>
            <a:ext cx="314035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ta-IN" sz="1400" b="1" dirty="0" smtClean="0">
                <a:solidFill>
                  <a:schemeClr val="bg1"/>
                </a:solidFill>
              </a:rPr>
              <a:t>தொடர் வைப்பு கணக்கு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 lvl="0" algn="ctr"/>
            <a:endParaRPr lang="en-US" sz="1200" dirty="0" smtClean="0">
              <a:solidFill>
                <a:schemeClr val="bg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      </a:t>
            </a:r>
            <a:r>
              <a:rPr lang="ta-IN" sz="1200" dirty="0" smtClean="0">
                <a:solidFill>
                  <a:schemeClr val="bg1"/>
                </a:solidFill>
              </a:rPr>
              <a:t>ஒரு குறிப்பிட்ட காலத்திற்கு </a:t>
            </a:r>
            <a:r>
              <a:rPr lang="en-US" sz="1200" dirty="0" smtClean="0">
                <a:solidFill>
                  <a:schemeClr val="bg1"/>
                </a:solidFill>
              </a:rPr>
              <a:t>                    </a:t>
            </a:r>
            <a:r>
              <a:rPr lang="ta-IN" sz="1200" dirty="0" smtClean="0">
                <a:solidFill>
                  <a:schemeClr val="bg1"/>
                </a:solidFill>
              </a:rPr>
              <a:t>மட்டுமே பணம் வைக்கப்படும்</a:t>
            </a:r>
            <a:endParaRPr lang="en-US" sz="1200" dirty="0" smtClean="0">
              <a:solidFill>
                <a:schemeClr val="bg1"/>
              </a:solidFill>
            </a:endParaRPr>
          </a:p>
          <a:p>
            <a:pPr lvl="0"/>
            <a:endParaRPr lang="en-US" sz="1200" dirty="0" smtClean="0">
              <a:solidFill>
                <a:schemeClr val="bg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ta-IN" sz="1200" dirty="0" smtClean="0">
                <a:solidFill>
                  <a:schemeClr val="bg1"/>
                </a:solidFill>
              </a:rPr>
              <a:t>தொடர் வைப்பு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ta-IN" sz="1200" dirty="0" smtClean="0">
                <a:solidFill>
                  <a:schemeClr val="bg1"/>
                </a:solidFill>
              </a:rPr>
              <a:t>கணக்குகளுக்கு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ta-IN" sz="1200" dirty="0" smtClean="0">
                <a:solidFill>
                  <a:schemeClr val="bg1"/>
                </a:solidFill>
              </a:rPr>
              <a:t>வழங்கப்படும் வட்டி</a:t>
            </a:r>
            <a:r>
              <a:rPr lang="en-US" sz="1200" dirty="0" smtClean="0">
                <a:solidFill>
                  <a:schemeClr val="bg1"/>
                </a:solidFill>
              </a:rPr>
              <a:t>,</a:t>
            </a:r>
            <a:r>
              <a:rPr lang="ta-IN" sz="1200" dirty="0" smtClean="0">
                <a:solidFill>
                  <a:schemeClr val="bg1"/>
                </a:solidFill>
              </a:rPr>
              <a:t> சேமிப்பு கணக்கை விட அதிகமானது</a:t>
            </a:r>
            <a:endParaRPr lang="en-US" sz="1200" dirty="0" smtClean="0">
              <a:solidFill>
                <a:schemeClr val="bg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ta-IN" sz="1200" dirty="0" smtClean="0">
                <a:solidFill>
                  <a:schemeClr val="bg1"/>
                </a:solidFill>
              </a:rPr>
              <a:t> </a:t>
            </a:r>
            <a:endParaRPr lang="en-US" sz="1200" dirty="0" smtClean="0">
              <a:solidFill>
                <a:schemeClr val="bg1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ta-IN" sz="1200" dirty="0" smtClean="0">
                <a:solidFill>
                  <a:schemeClr val="bg1"/>
                </a:solidFill>
              </a:rPr>
              <a:t>பணம் முதிர்ச்சி அடையும் முன்போ அல்லது முதிர்ச்சி அடைந்த பின்போ திரும்பப் பெறலாம்.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559871" y="4157756"/>
            <a:ext cx="3140357" cy="2767019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54025" y="4157756"/>
            <a:ext cx="29796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sz="1400" b="1" dirty="0" smtClean="0">
                <a:solidFill>
                  <a:schemeClr val="bg1"/>
                </a:solidFill>
              </a:rPr>
              <a:t>நிலையான வைப்புத்தொகை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a-IN" sz="1200" dirty="0" smtClean="0">
                <a:solidFill>
                  <a:schemeClr val="bg1"/>
                </a:solidFill>
              </a:rPr>
              <a:t>சேமிப்பு காலம் 7 நாட்களில் இருந்து 10 ஆண்டுகள்</a:t>
            </a:r>
            <a:r>
              <a:rPr lang="en-US" sz="1200" dirty="0" smtClean="0">
                <a:solidFill>
                  <a:schemeClr val="bg1"/>
                </a:solidFill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a-IN" sz="1200" dirty="0" smtClean="0">
                <a:solidFill>
                  <a:schemeClr val="bg1"/>
                </a:solidFill>
              </a:rPr>
              <a:t>வங்கிகள் நிலையான வைப்பு மீது அதிக வட்டி வழங்கும்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a-IN" sz="1200" dirty="0" smtClean="0">
                <a:solidFill>
                  <a:schemeClr val="bg1"/>
                </a:solidFill>
              </a:rPr>
              <a:t>மாதாந்திர / காலாண்டு இடைவெளியில் வட்டியைப் பெற்றுக் கொள்ளலாம்</a:t>
            </a:r>
            <a:endParaRPr lang="en-IN" sz="1600" dirty="0">
              <a:solidFill>
                <a:schemeClr val="bg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183621" y="7123189"/>
            <a:ext cx="3140357" cy="2525249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77774" y="7194639"/>
            <a:ext cx="298474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sz="1400" b="1" dirty="0" smtClean="0">
                <a:solidFill>
                  <a:schemeClr val="bg1"/>
                </a:solidFill>
              </a:rPr>
              <a:t>சிறிய கணக்குகள்</a:t>
            </a:r>
          </a:p>
          <a:p>
            <a:pPr>
              <a:buFont typeface="Arial" pitchFamily="34" charset="0"/>
              <a:buChar char="•"/>
            </a:pPr>
            <a:r>
              <a:rPr lang="ta-IN" sz="1200" dirty="0" smtClean="0">
                <a:solidFill>
                  <a:schemeClr val="bg1"/>
                </a:solidFill>
              </a:rPr>
              <a:t>சமீபத்திய புகைப்படம் மற்றும் சில நிபந்தனைகளின் கீழ் வங்கி அதிகாரி முன்னிலையில் கையொப்பம் அல்லது பெருவிரல் ரேகை இட்டு சிறிய கணக்குகள்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b="1" u="sng" dirty="0" smtClean="0">
                <a:solidFill>
                  <a:schemeClr val="bg1"/>
                </a:solidFill>
              </a:rPr>
              <a:t>(</a:t>
            </a:r>
            <a:r>
              <a:rPr lang="en-US" sz="1400" b="1" u="sng" dirty="0" smtClean="0">
                <a:solidFill>
                  <a:schemeClr val="bg1"/>
                </a:solidFill>
              </a:rPr>
              <a:t>Small Accounts) </a:t>
            </a:r>
            <a:r>
              <a:rPr lang="ta-IN" sz="1200" dirty="0" smtClean="0">
                <a:solidFill>
                  <a:schemeClr val="bg1"/>
                </a:solidFill>
              </a:rPr>
              <a:t>திறந்து கொள்ளலாம்.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r>
              <a:rPr lang="ta-IN" sz="1200" dirty="0" smtClean="0">
                <a:solidFill>
                  <a:schemeClr val="bg1"/>
                </a:solidFill>
              </a:rPr>
              <a:t> </a:t>
            </a:r>
            <a:endParaRPr lang="en-US" sz="1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a-IN" sz="1200" dirty="0" smtClean="0">
                <a:solidFill>
                  <a:schemeClr val="bg1"/>
                </a:solidFill>
              </a:rPr>
              <a:t>கணக்கு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ta-IN" sz="1200" dirty="0" smtClean="0">
                <a:solidFill>
                  <a:schemeClr val="bg1"/>
                </a:solidFill>
              </a:rPr>
              <a:t>12 மாதங்களுக்கு செல்லுபடியாகும்</a:t>
            </a:r>
            <a:r>
              <a:rPr lang="en-US" sz="1200" dirty="0" smtClean="0">
                <a:solidFill>
                  <a:schemeClr val="bg1"/>
                </a:solidFill>
              </a:rPr>
              <a:t>.</a:t>
            </a:r>
            <a:r>
              <a:rPr lang="ta-IN" sz="1200" dirty="0" smtClean="0">
                <a:solidFill>
                  <a:schemeClr val="bg1"/>
                </a:solidFill>
              </a:rPr>
              <a:t> </a:t>
            </a:r>
            <a:endParaRPr lang="en-US" sz="1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a-IN" sz="1200" dirty="0" smtClean="0">
                <a:solidFill>
                  <a:schemeClr val="bg1"/>
                </a:solidFill>
              </a:rPr>
              <a:t>கணக்குகளில் இருப்பு ரூ .50,000 க்கு மிகாமல் இருக்க வேண்டும்</a:t>
            </a:r>
            <a:r>
              <a:rPr lang="en-US" sz="1200" dirty="0" smtClean="0"/>
              <a:t>.</a:t>
            </a:r>
            <a:endParaRPr lang="ta-IN" sz="1200" dirty="0"/>
          </a:p>
        </p:txBody>
      </p:sp>
      <p:sp>
        <p:nvSpPr>
          <p:cNvPr id="20" name="Rounded Rectangle 19"/>
          <p:cNvSpPr/>
          <p:nvPr/>
        </p:nvSpPr>
        <p:spPr>
          <a:xfrm>
            <a:off x="3554826" y="7123189"/>
            <a:ext cx="3140357" cy="2525249"/>
          </a:xfrm>
          <a:prstGeom prst="roundRect">
            <a:avLst/>
          </a:prstGeom>
          <a:solidFill>
            <a:srgbClr val="0DAC3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648979" y="7215763"/>
            <a:ext cx="2984743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a-IN" sz="1400" b="1" dirty="0" smtClean="0">
                <a:solidFill>
                  <a:schemeClr val="bg1"/>
                </a:solidFill>
              </a:rPr>
              <a:t>அடிப்படை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ta-IN" sz="1400" b="1" dirty="0" smtClean="0">
                <a:solidFill>
                  <a:schemeClr val="bg1"/>
                </a:solidFill>
              </a:rPr>
              <a:t>வங்கி சேமிப்புக்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ta-IN" sz="1400" b="1" dirty="0" smtClean="0">
                <a:solidFill>
                  <a:schemeClr val="bg1"/>
                </a:solidFill>
              </a:rPr>
              <a:t>கணக்கில்</a:t>
            </a:r>
            <a:endParaRPr lang="en-US" sz="1400" b="1" dirty="0" smtClean="0">
              <a:solidFill>
                <a:schemeClr val="bg1"/>
              </a:solidFill>
            </a:endParaRPr>
          </a:p>
          <a:p>
            <a:pPr lvl="0"/>
            <a:endParaRPr lang="en-US" sz="1200" dirty="0" smtClean="0">
              <a:solidFill>
                <a:srgbClr val="FFFFFF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en-US" sz="1200" dirty="0" smtClean="0">
                <a:solidFill>
                  <a:srgbClr val="FFFFFF"/>
                </a:solidFill>
              </a:rPr>
              <a:t> </a:t>
            </a:r>
            <a:r>
              <a:rPr lang="ta-IN" sz="1200" dirty="0" smtClean="0">
                <a:solidFill>
                  <a:srgbClr val="FFFFFF"/>
                </a:solidFill>
              </a:rPr>
              <a:t>குறைந்தபட்ச இருப்பு தொகை தேவை இல்லை</a:t>
            </a:r>
            <a:endParaRPr lang="en-US" sz="1200" dirty="0" smtClean="0">
              <a:solidFill>
                <a:srgbClr val="FFFFFF"/>
              </a:solidFill>
            </a:endParaRPr>
          </a:p>
          <a:p>
            <a:pPr lvl="0"/>
            <a:endParaRPr lang="en-US" sz="1200" dirty="0" smtClean="0">
              <a:solidFill>
                <a:srgbClr val="FFFF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ta-IN" sz="1200" dirty="0" smtClean="0">
                <a:solidFill>
                  <a:schemeClr val="bg1"/>
                </a:solidFill>
              </a:rPr>
              <a:t>டெபிட் கார்டு வசதி.</a:t>
            </a:r>
            <a:endParaRPr lang="en-US" sz="1200" dirty="0" smtClean="0">
              <a:solidFill>
                <a:schemeClr val="bg1"/>
              </a:solidFill>
            </a:endParaRPr>
          </a:p>
          <a:p>
            <a:endParaRPr lang="ta-IN" sz="1200" dirty="0" smtClean="0">
              <a:solidFill>
                <a:schemeClr val="bg1"/>
              </a:solidFill>
            </a:endParaRPr>
          </a:p>
          <a:p>
            <a:r>
              <a:rPr lang="ta-IN" sz="1200" dirty="0" smtClean="0">
                <a:solidFill>
                  <a:srgbClr val="FFFFFF"/>
                </a:solidFill>
              </a:rPr>
              <a:t>10 வயதிற்கு மேற்பட்ட</a:t>
            </a:r>
            <a:r>
              <a:rPr lang="en-US" sz="1200" dirty="0" smtClean="0">
                <a:solidFill>
                  <a:srgbClr val="FFFFFF"/>
                </a:solidFill>
              </a:rPr>
              <a:t> </a:t>
            </a:r>
            <a:r>
              <a:rPr lang="ta-IN" sz="1200" dirty="0" smtClean="0">
                <a:solidFill>
                  <a:srgbClr val="FFFFFF"/>
                </a:solidFill>
              </a:rPr>
              <a:t>எந்தவொரு தனிப்பட்ட நபரும் </a:t>
            </a:r>
            <a:r>
              <a:rPr lang="ta-IN" sz="1200" dirty="0" smtClean="0">
                <a:solidFill>
                  <a:schemeClr val="bg1"/>
                </a:solidFill>
              </a:rPr>
              <a:t>அடிப்படை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ta-IN" sz="1200" dirty="0" smtClean="0">
                <a:solidFill>
                  <a:schemeClr val="bg1"/>
                </a:solidFill>
              </a:rPr>
              <a:t>வங்கி சேமிப்புக்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ta-IN" sz="1200" dirty="0" smtClean="0">
                <a:solidFill>
                  <a:srgbClr val="FFFFFF"/>
                </a:solidFill>
              </a:rPr>
              <a:t>கணக்கை துவக்கலாம்.</a:t>
            </a:r>
            <a:endParaRPr lang="en-IN" sz="1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901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ounded Rectangle 77"/>
          <p:cNvSpPr/>
          <p:nvPr/>
        </p:nvSpPr>
        <p:spPr>
          <a:xfrm>
            <a:off x="1513998" y="350521"/>
            <a:ext cx="5069622" cy="1546866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81" name="Rectangle 80"/>
          <p:cNvSpPr/>
          <p:nvPr/>
        </p:nvSpPr>
        <p:spPr>
          <a:xfrm>
            <a:off x="1538876" y="457201"/>
            <a:ext cx="51667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ta-IN" sz="1050" b="1" dirty="0" smtClean="0"/>
              <a:t>வங்கி விரைவாகவும் திறமையாகவும், ஒரு இடத்தில் இருக்கும் நபரிடம்  இருந்து மற்றொரு இருக்கும் நபருக்கு பாதுகாப்பாக பணத்தை பரிவர்த்தனை</a:t>
            </a:r>
            <a:r>
              <a:rPr lang="en-US" sz="1050" b="1" dirty="0" smtClean="0"/>
              <a:t> </a:t>
            </a:r>
            <a:r>
              <a:rPr lang="ta-IN" sz="1050" b="1" dirty="0" smtClean="0"/>
              <a:t>செய்கிறது</a:t>
            </a:r>
            <a:endParaRPr lang="en-US" sz="1050" b="1" dirty="0" smtClean="0"/>
          </a:p>
          <a:p>
            <a:pPr marL="285750" indent="-285750">
              <a:buFont typeface="Arial"/>
              <a:buChar char="•"/>
            </a:pPr>
            <a:endParaRPr lang="ta-IN" sz="1050" b="1" dirty="0" smtClean="0"/>
          </a:p>
          <a:p>
            <a:pPr marL="285750" indent="-285750">
              <a:buFont typeface="Arial"/>
              <a:buChar char="•"/>
            </a:pPr>
            <a:r>
              <a:rPr lang="ta-IN" sz="1050" b="1" dirty="0" smtClean="0"/>
              <a:t>வங்கி கிளையிலோ, வங்கி வணிகத் தொடர்பாளர் மூலமாகவோ, இணைய வங்கி, மைக்ரோ ஏடிஎம், மொபைல் பேங்கிங், மற்றும் ஆர்.டி.ஜி.எஸ் / நெப்ட் மூலமாகவோ</a:t>
            </a:r>
            <a:r>
              <a:rPr lang="en-US" sz="1050" b="1" dirty="0" smtClean="0"/>
              <a:t> </a:t>
            </a:r>
            <a:r>
              <a:rPr lang="ta-IN" sz="1050" b="1" dirty="0" smtClean="0"/>
              <a:t>பணப் பரிவர்த்தனை</a:t>
            </a:r>
            <a:r>
              <a:rPr lang="en-US" sz="1050" b="1" dirty="0" smtClean="0"/>
              <a:t> </a:t>
            </a:r>
            <a:r>
              <a:rPr lang="ta-IN" sz="1050" b="1" dirty="0" smtClean="0"/>
              <a:t> செய்யலாம்.</a:t>
            </a:r>
            <a:endParaRPr lang="en-IN" sz="1050" b="1" dirty="0"/>
          </a:p>
        </p:txBody>
      </p:sp>
      <p:grpSp>
        <p:nvGrpSpPr>
          <p:cNvPr id="113" name="Group 112"/>
          <p:cNvGrpSpPr/>
          <p:nvPr/>
        </p:nvGrpSpPr>
        <p:grpSpPr>
          <a:xfrm>
            <a:off x="5083" y="666043"/>
            <a:ext cx="1408515" cy="1169894"/>
            <a:chOff x="-4738" y="1382948"/>
            <a:chExt cx="2231935" cy="1169894"/>
          </a:xfrm>
        </p:grpSpPr>
        <p:sp>
          <p:nvSpPr>
            <p:cNvPr id="75" name="Right Arrow 74"/>
            <p:cNvSpPr/>
            <p:nvPr/>
          </p:nvSpPr>
          <p:spPr>
            <a:xfrm>
              <a:off x="21880" y="1382948"/>
              <a:ext cx="2205317" cy="1169894"/>
            </a:xfrm>
            <a:prstGeom prst="rightArrow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-4738" y="1770569"/>
              <a:ext cx="2069615" cy="41549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ta-IN" sz="1050" b="1" dirty="0" smtClean="0"/>
                <a:t>பணப் பரிமாற்றம்</a:t>
              </a:r>
              <a:endParaRPr lang="en-US" sz="105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11" name="Rectangle 110"/>
          <p:cNvSpPr/>
          <p:nvPr/>
        </p:nvSpPr>
        <p:spPr>
          <a:xfrm>
            <a:off x="-61461" y="28545"/>
            <a:ext cx="1491857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-61461" y="199935"/>
            <a:ext cx="17598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dirty="0" smtClean="0">
                <a:solidFill>
                  <a:schemeClr val="bg1"/>
                </a:solidFill>
              </a:rPr>
              <a:t>சேவைகள்</a:t>
            </a:r>
            <a:endParaRPr lang="ta-IN" dirty="0">
              <a:solidFill>
                <a:schemeClr val="bg1"/>
              </a:solidFill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-12618" y="6642890"/>
            <a:ext cx="6582226" cy="1939451"/>
            <a:chOff x="1394" y="2041776"/>
            <a:chExt cx="6582226" cy="1939451"/>
          </a:xfrm>
        </p:grpSpPr>
        <p:sp>
          <p:nvSpPr>
            <p:cNvPr id="79" name="Rounded Rectangle 78"/>
            <p:cNvSpPr/>
            <p:nvPr/>
          </p:nvSpPr>
          <p:spPr>
            <a:xfrm>
              <a:off x="1513998" y="2041776"/>
              <a:ext cx="5069622" cy="1939451"/>
            </a:xfrm>
            <a:prstGeom prst="roundRect">
              <a:avLst/>
            </a:prstGeom>
            <a:solidFill>
              <a:srgbClr val="F694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712374" y="2103226"/>
              <a:ext cx="4854448" cy="1862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ta-IN" sz="1200" dirty="0" smtClean="0"/>
                <a:t>வங்கிகள் கல்வி</a:t>
              </a:r>
              <a:r>
                <a:rPr lang="en-US" sz="1200" dirty="0" smtClean="0"/>
                <a:t>,</a:t>
              </a:r>
              <a:r>
                <a:rPr lang="ta-IN" sz="1200" dirty="0" smtClean="0"/>
                <a:t> கார்</a:t>
              </a:r>
              <a:r>
                <a:rPr lang="en-US" sz="1200" dirty="0" smtClean="0"/>
                <a:t>,</a:t>
              </a:r>
              <a:r>
                <a:rPr lang="ta-IN" sz="1200" dirty="0" smtClean="0"/>
                <a:t> வீடு</a:t>
              </a:r>
              <a:r>
                <a:rPr lang="en-US" sz="1200" dirty="0" smtClean="0"/>
                <a:t>,</a:t>
              </a:r>
              <a:r>
                <a:rPr lang="ta-IN" sz="1200" dirty="0" smtClean="0"/>
                <a:t> வீட்டு பொருட்கள் வாங்க கடன் வழங்கும்</a:t>
              </a:r>
              <a:r>
                <a:rPr lang="en-US" sz="1200" dirty="0" smtClean="0"/>
                <a:t>. </a:t>
              </a:r>
            </a:p>
            <a:p>
              <a:pPr marL="285750" indent="-285750">
                <a:buFont typeface="Arial"/>
                <a:buChar char="•"/>
              </a:pPr>
              <a:endParaRPr lang="en-IN" sz="400" dirty="0" smtClean="0"/>
            </a:p>
            <a:p>
              <a:pPr marL="285750" indent="-285750">
                <a:buFont typeface="Arial"/>
                <a:buChar char="•"/>
              </a:pPr>
              <a:r>
                <a:rPr lang="ta-IN" sz="1200" dirty="0" smtClean="0"/>
                <a:t>விவசாயம், வணிகம், தொழில் மற்றும் சேவை துறை</a:t>
              </a:r>
              <a:r>
                <a:rPr lang="en-US" sz="1200" dirty="0" smtClean="0"/>
                <a:t> </a:t>
              </a:r>
              <a:r>
                <a:rPr lang="ta-IN" sz="1200" dirty="0" smtClean="0"/>
                <a:t>போன்றவற்றிக்கும் கடன் வழங்கும்</a:t>
              </a:r>
              <a:r>
                <a:rPr lang="en-US" sz="1200" dirty="0" smtClean="0"/>
                <a:t>.</a:t>
              </a:r>
            </a:p>
            <a:p>
              <a:pPr marL="285750" indent="-285750"/>
              <a:endParaRPr lang="en-US" sz="600" dirty="0" smtClean="0"/>
            </a:p>
            <a:p>
              <a:pPr marL="285750" indent="-285750">
                <a:buFont typeface="Arial"/>
                <a:buChar char="•"/>
              </a:pPr>
              <a:r>
                <a:rPr lang="ta-IN" sz="1200" dirty="0" smtClean="0"/>
                <a:t>சூதாட்டம் போன்ற சட்டவிரோத நடவடிக்கைகளுக்கு</a:t>
              </a:r>
              <a:r>
                <a:rPr lang="en-US" sz="1200" dirty="0" smtClean="0"/>
                <a:t>  </a:t>
              </a:r>
              <a:r>
                <a:rPr lang="ta-IN" sz="1200" dirty="0" smtClean="0"/>
                <a:t>கடன்</a:t>
              </a:r>
              <a:r>
                <a:rPr lang="en-US" sz="1200" dirty="0" smtClean="0"/>
                <a:t> </a:t>
              </a:r>
              <a:r>
                <a:rPr lang="ta-IN" sz="1200" dirty="0" smtClean="0"/>
                <a:t>வழங்கப்படாது</a:t>
              </a:r>
              <a:r>
                <a:rPr lang="en-US" sz="1200" dirty="0" smtClean="0"/>
                <a:t> .</a:t>
              </a:r>
            </a:p>
            <a:p>
              <a:pPr marL="285750" indent="-285750">
                <a:buFont typeface="Arial"/>
                <a:buChar char="•"/>
              </a:pPr>
              <a:endParaRPr lang="en-US" sz="800" dirty="0" smtClean="0"/>
            </a:p>
            <a:p>
              <a:pPr marL="285750" indent="-285750">
                <a:buFont typeface="Arial"/>
                <a:buChar char="•"/>
              </a:pPr>
              <a:r>
                <a:rPr lang="ta-IN" sz="1200" dirty="0" smtClean="0"/>
                <a:t>வங்கி கடன் மீதான வட்டி விகிதம் மிகவும் குறைவாக உள்ளது.</a:t>
              </a:r>
              <a:endParaRPr lang="en-US" sz="1200" dirty="0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1394" y="2424859"/>
              <a:ext cx="1408515" cy="1169894"/>
              <a:chOff x="-4738" y="1382948"/>
              <a:chExt cx="2231935" cy="1169894"/>
            </a:xfrm>
          </p:grpSpPr>
          <p:sp>
            <p:nvSpPr>
              <p:cNvPr id="115" name="Right Arrow 114"/>
              <p:cNvSpPr/>
              <p:nvPr/>
            </p:nvSpPr>
            <p:spPr>
              <a:xfrm>
                <a:off x="21880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-4738" y="1770569"/>
                <a:ext cx="206961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ta-IN" sz="1600" dirty="0" smtClean="0"/>
                  <a:t>கடன்</a:t>
                </a:r>
                <a:r>
                  <a:rPr lang="en-US" sz="1600" b="1" dirty="0" smtClean="0"/>
                  <a:t> </a:t>
                </a:r>
                <a:endPara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endParaRPr>
              </a:p>
            </p:txBody>
          </p:sp>
        </p:grpSp>
      </p:grpSp>
      <p:grpSp>
        <p:nvGrpSpPr>
          <p:cNvPr id="134" name="Group 133"/>
          <p:cNvGrpSpPr/>
          <p:nvPr/>
        </p:nvGrpSpPr>
        <p:grpSpPr>
          <a:xfrm>
            <a:off x="21881" y="2743252"/>
            <a:ext cx="6561739" cy="2708434"/>
            <a:chOff x="21881" y="4104724"/>
            <a:chExt cx="6561739" cy="2708434"/>
          </a:xfrm>
        </p:grpSpPr>
        <p:sp>
          <p:nvSpPr>
            <p:cNvPr id="80" name="Rounded Rectangle 79"/>
            <p:cNvSpPr/>
            <p:nvPr/>
          </p:nvSpPr>
          <p:spPr>
            <a:xfrm>
              <a:off x="1513998" y="4104724"/>
              <a:ext cx="5069622" cy="2671574"/>
            </a:xfrm>
            <a:prstGeom prst="roundRect">
              <a:avLst/>
            </a:prstGeom>
            <a:solidFill>
              <a:srgbClr val="0060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1769140" y="4104724"/>
              <a:ext cx="4783670" cy="27084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ta-IN" sz="1200" b="1" dirty="0" smtClean="0">
                  <a:solidFill>
                    <a:schemeClr val="bg1"/>
                  </a:solidFill>
                </a:rPr>
                <a:t>அனைத்து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PoS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</a:t>
              </a:r>
              <a:r>
                <a:rPr lang="ta-IN" sz="1200" b="1" dirty="0" smtClean="0">
                  <a:solidFill>
                    <a:schemeClr val="bg1"/>
                  </a:solidFill>
                </a:rPr>
                <a:t>இயந்திரங்கள் மற்றும் அனைத்து ஏடிஎம்களிலும் பண</a:t>
              </a:r>
              <a:r>
                <a:rPr lang="ta-IN" sz="1200" b="1" dirty="0" smtClean="0"/>
                <a:t> </a:t>
              </a:r>
              <a:r>
                <a:rPr lang="ta-IN" sz="1200" b="1" dirty="0" smtClean="0">
                  <a:solidFill>
                    <a:schemeClr val="bg1"/>
                  </a:solidFill>
                </a:rPr>
                <a:t>பரிவர்த்தனை செய்யலாம்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.</a:t>
              </a:r>
            </a:p>
            <a:p>
              <a:pPr marL="285750" indent="-285750">
                <a:buFont typeface="Arial"/>
                <a:buChar char="•"/>
              </a:pPr>
              <a:endParaRPr lang="en-IN" sz="1200" b="1" dirty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ta-IN" sz="1200" b="1" dirty="0" smtClean="0">
                  <a:solidFill>
                    <a:schemeClr val="bg1"/>
                  </a:solidFill>
                </a:rPr>
                <a:t>தனிநபர் அடையாள எண் (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PIN</a:t>
              </a:r>
              <a:r>
                <a:rPr lang="ta-IN" sz="1200" b="1" dirty="0" smtClean="0">
                  <a:solidFill>
                    <a:schemeClr val="bg1"/>
                  </a:solidFill>
                </a:rPr>
                <a:t>) அனைத்து </a:t>
              </a:r>
              <a:r>
                <a:rPr lang="en-US" sz="1200" b="1" dirty="0" err="1" smtClean="0">
                  <a:solidFill>
                    <a:schemeClr val="bg1"/>
                  </a:solidFill>
                </a:rPr>
                <a:t>PoS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</a:t>
              </a:r>
              <a:r>
                <a:rPr lang="ta-IN" sz="1200" b="1" dirty="0" smtClean="0">
                  <a:solidFill>
                    <a:schemeClr val="bg1"/>
                  </a:solidFill>
                </a:rPr>
                <a:t>மற்றும் ஏடிஎம் இருந்து பணம் பரிவர்த்தனை  பெற பயன்படுத்தப்படுகிறது.</a:t>
              </a:r>
              <a:endParaRPr lang="en-US" sz="1200" b="1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endParaRPr lang="en-US" sz="1200" b="1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2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200" b="1" dirty="0">
                  <a:solidFill>
                    <a:schemeClr val="bg1"/>
                  </a:solidFill>
                </a:rPr>
                <a:t>PIN </a:t>
              </a:r>
              <a:r>
                <a:rPr lang="ta-IN" sz="1200" b="1" dirty="0" smtClean="0">
                  <a:solidFill>
                    <a:schemeClr val="bg1"/>
                  </a:solidFill>
                </a:rPr>
                <a:t>எண்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</a:t>
              </a:r>
              <a:r>
                <a:rPr lang="ta-IN" sz="1200" b="1" dirty="0" smtClean="0">
                  <a:solidFill>
                    <a:schemeClr val="bg1"/>
                  </a:solidFill>
                </a:rPr>
                <a:t>எவருடனும் பகிர்ந்து கொள்ளுதல் கூடாது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.  </a:t>
              </a:r>
              <a:r>
                <a:rPr lang="ta-IN" sz="1200" b="1" dirty="0" smtClean="0">
                  <a:solidFill>
                    <a:schemeClr val="bg1"/>
                  </a:solidFill>
                </a:rPr>
                <a:t>ஏ.டி.எம் அட்டை எழுத்தறிவு பெறாத வாடிக்கையாளர்களுக்கும் வழங்கப்படும்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.</a:t>
              </a:r>
              <a:endParaRPr lang="en-IN" sz="1200" b="1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endParaRPr lang="en-US" sz="1200" b="1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ta-IN" sz="1200" b="1" dirty="0" smtClean="0">
                  <a:solidFill>
                    <a:schemeClr val="bg1"/>
                  </a:solidFill>
                </a:rPr>
                <a:t>ரூபே டெபிட் கார்டு 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NPCI </a:t>
              </a:r>
              <a:r>
                <a:rPr lang="ta-IN" sz="1200" b="1" dirty="0" smtClean="0">
                  <a:solidFill>
                    <a:schemeClr val="bg1"/>
                  </a:solidFill>
                </a:rPr>
                <a:t>யால் வழங்கப்படும் உள்நாட்டு டெபிட் கார்டு ஆகும். இத்துடன் ரூ 1 லட்சத்திற்கான விபத்துக் காப்பீடும் கிடைக்கும். </a:t>
              </a:r>
              <a:endParaRPr lang="en-US" sz="1200" b="1" dirty="0" smtClean="0">
                <a:solidFill>
                  <a:schemeClr val="bg1"/>
                </a:solidFill>
              </a:endParaRPr>
            </a:p>
          </p:txBody>
        </p:sp>
        <p:grpSp>
          <p:nvGrpSpPr>
            <p:cNvPr id="117" name="Group 116"/>
            <p:cNvGrpSpPr/>
            <p:nvPr/>
          </p:nvGrpSpPr>
          <p:grpSpPr>
            <a:xfrm>
              <a:off x="21881" y="5054423"/>
              <a:ext cx="1478105" cy="1169894"/>
              <a:chOff x="-4738" y="1382948"/>
              <a:chExt cx="2342208" cy="1169894"/>
            </a:xfrm>
          </p:grpSpPr>
          <p:sp>
            <p:nvSpPr>
              <p:cNvPr id="118" name="Right Arrow 117"/>
              <p:cNvSpPr/>
              <p:nvPr/>
            </p:nvSpPr>
            <p:spPr>
              <a:xfrm>
                <a:off x="132153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-4738" y="1770569"/>
                <a:ext cx="206961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 smtClean="0"/>
                  <a:t>ATM </a:t>
                </a:r>
                <a:r>
                  <a:rPr lang="ta-IN" sz="1600" b="1" dirty="0" smtClean="0"/>
                  <a:t>கார்டு</a:t>
                </a:r>
                <a:endParaRPr lang="en-US" sz="1600" b="1" dirty="0">
                  <a:latin typeface="+mj-lt"/>
                </a:endParaRPr>
              </a:p>
            </p:txBody>
          </p:sp>
        </p:grpSp>
      </p:grpSp>
      <p:grpSp>
        <p:nvGrpSpPr>
          <p:cNvPr id="133" name="Group 132"/>
          <p:cNvGrpSpPr/>
          <p:nvPr/>
        </p:nvGrpSpPr>
        <p:grpSpPr>
          <a:xfrm>
            <a:off x="30810" y="5493479"/>
            <a:ext cx="6569608" cy="1169894"/>
            <a:chOff x="14012" y="7215703"/>
            <a:chExt cx="6569608" cy="1169894"/>
          </a:xfrm>
        </p:grpSpPr>
        <p:sp>
          <p:nvSpPr>
            <p:cNvPr id="120" name="Rounded Rectangle 119"/>
            <p:cNvSpPr/>
            <p:nvPr/>
          </p:nvSpPr>
          <p:spPr>
            <a:xfrm>
              <a:off x="1513998" y="7269654"/>
              <a:ext cx="5069622" cy="1037979"/>
            </a:xfrm>
            <a:prstGeom prst="roundRect">
              <a:avLst/>
            </a:prstGeom>
            <a:solidFill>
              <a:srgbClr val="00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722840" y="7314830"/>
              <a:ext cx="4843982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buFont typeface="Arial" pitchFamily="34" charset="0"/>
                <a:buChar char="•"/>
              </a:pPr>
              <a:r>
                <a:rPr lang="ta-IN" sz="1200" dirty="0" smtClean="0"/>
                <a:t>இணையதள வங்கிச் சேவை</a:t>
              </a:r>
              <a:r>
                <a:rPr lang="en-US" sz="1200" dirty="0" smtClean="0"/>
                <a:t>  </a:t>
              </a:r>
              <a:r>
                <a:rPr lang="ta-IN" sz="1200" dirty="0" smtClean="0"/>
                <a:t>என்பது</a:t>
              </a:r>
              <a:r>
                <a:rPr lang="en-US" sz="1200" dirty="0" smtClean="0"/>
                <a:t> </a:t>
              </a:r>
              <a:r>
                <a:rPr lang="ta-IN" sz="1200" dirty="0" smtClean="0"/>
                <a:t>மின்னணு</a:t>
              </a:r>
              <a:r>
                <a:rPr lang="en-US" sz="1200" dirty="0" smtClean="0"/>
                <a:t> </a:t>
              </a:r>
              <a:r>
                <a:rPr lang="ta-IN" sz="1200" dirty="0" smtClean="0"/>
                <a:t>மூலம் பணம் செலுத்தும் முறை ஆகும் </a:t>
              </a:r>
              <a:endParaRPr lang="en-US" sz="1200" dirty="0" smtClean="0"/>
            </a:p>
            <a:p>
              <a:pPr lvl="0">
                <a:buFont typeface="Arial" pitchFamily="34" charset="0"/>
                <a:buChar char="•"/>
              </a:pPr>
              <a:r>
                <a:rPr lang="ta-IN" sz="1200" dirty="0" smtClean="0"/>
                <a:t>பண பரிவர்த்தனை, பில் கட்டணம்</a:t>
              </a:r>
              <a:r>
                <a:rPr lang="en-US" sz="1200" dirty="0" smtClean="0"/>
                <a:t> </a:t>
              </a:r>
              <a:r>
                <a:rPr lang="ta-IN" sz="1200" dirty="0" smtClean="0"/>
                <a:t>செலுத்த</a:t>
              </a:r>
              <a:r>
                <a:rPr lang="en-US" sz="1200" dirty="0" smtClean="0"/>
                <a:t> </a:t>
              </a:r>
              <a:r>
                <a:rPr lang="ta-IN" sz="1200" dirty="0" smtClean="0"/>
                <a:t>,கணக்கு விசாரணை, டிக்கெட்</a:t>
              </a:r>
              <a:r>
                <a:rPr lang="en-US" sz="1200" dirty="0" smtClean="0"/>
                <a:t> </a:t>
              </a:r>
              <a:r>
                <a:rPr lang="ta-IN" sz="1200" dirty="0" smtClean="0"/>
                <a:t>முன்பதிவு, ஆன்லைன் ஷாப்பிங் வசதி வழங்குகிறது.</a:t>
              </a:r>
            </a:p>
          </p:txBody>
        </p:sp>
        <p:grpSp>
          <p:nvGrpSpPr>
            <p:cNvPr id="122" name="Group 121"/>
            <p:cNvGrpSpPr/>
            <p:nvPr/>
          </p:nvGrpSpPr>
          <p:grpSpPr>
            <a:xfrm>
              <a:off x="14012" y="7215703"/>
              <a:ext cx="1408515" cy="1169894"/>
              <a:chOff x="-4738" y="1382948"/>
              <a:chExt cx="2231935" cy="1169894"/>
            </a:xfrm>
          </p:grpSpPr>
          <p:sp>
            <p:nvSpPr>
              <p:cNvPr id="123" name="Right Arrow 122"/>
              <p:cNvSpPr/>
              <p:nvPr/>
            </p:nvSpPr>
            <p:spPr>
              <a:xfrm>
                <a:off x="21880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24" name="TextBox 123"/>
              <p:cNvSpPr txBox="1"/>
              <p:nvPr/>
            </p:nvSpPr>
            <p:spPr>
              <a:xfrm>
                <a:off x="-4738" y="1668154"/>
                <a:ext cx="2069615" cy="6001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ta-IN" sz="1100" b="1" dirty="0" smtClean="0"/>
                  <a:t>இணையதள வங்கிச் சேவை</a:t>
                </a:r>
                <a:endParaRPr lang="en-IN" sz="1100" dirty="0"/>
              </a:p>
            </p:txBody>
          </p:sp>
        </p:grpSp>
      </p:grpSp>
      <p:grpSp>
        <p:nvGrpSpPr>
          <p:cNvPr id="131" name="Group 130"/>
          <p:cNvGrpSpPr/>
          <p:nvPr/>
        </p:nvGrpSpPr>
        <p:grpSpPr>
          <a:xfrm>
            <a:off x="0" y="1717558"/>
            <a:ext cx="6569608" cy="1169894"/>
            <a:chOff x="18403" y="8164712"/>
            <a:chExt cx="6569608" cy="1169894"/>
          </a:xfrm>
        </p:grpSpPr>
        <p:sp>
          <p:nvSpPr>
            <p:cNvPr id="126" name="Rounded Rectangle 125"/>
            <p:cNvSpPr/>
            <p:nvPr/>
          </p:nvSpPr>
          <p:spPr>
            <a:xfrm>
              <a:off x="1526469" y="8464553"/>
              <a:ext cx="5061542" cy="503446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1727231" y="8513507"/>
              <a:ext cx="486078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200" dirty="0" smtClean="0">
                  <a:solidFill>
                    <a:schemeClr val="bg1"/>
                  </a:solidFill>
                </a:rPr>
                <a:t>NEFT/RTGS,IMPS </a:t>
              </a:r>
              <a:r>
                <a:rPr lang="ta-IN" sz="1200" dirty="0" smtClean="0">
                  <a:solidFill>
                    <a:schemeClr val="bg1"/>
                  </a:solidFill>
                </a:rPr>
                <a:t>மூலம் பணப்பரிமாற்றம் </a:t>
              </a:r>
              <a:endParaRPr lang="en-US" sz="1200" dirty="0" smtClean="0">
                <a:solidFill>
                  <a:schemeClr val="bg1"/>
                </a:solidFill>
              </a:endParaRPr>
            </a:p>
            <a:p>
              <a:pPr marL="285750" indent="-285750">
                <a:buFont typeface="Arial"/>
                <a:buChar char="•"/>
              </a:pPr>
              <a:r>
                <a:rPr lang="ta-IN" sz="1200" dirty="0" smtClean="0">
                  <a:solidFill>
                    <a:schemeClr val="bg1"/>
                  </a:solidFill>
                </a:rPr>
                <a:t>பில் கட்டணம்</a:t>
              </a:r>
              <a:r>
                <a:rPr lang="en-US" sz="1200" dirty="0" smtClean="0">
                  <a:solidFill>
                    <a:schemeClr val="bg1"/>
                  </a:solidFill>
                </a:rPr>
                <a:t> </a:t>
              </a:r>
              <a:r>
                <a:rPr lang="ta-IN" sz="1200" dirty="0" smtClean="0">
                  <a:solidFill>
                    <a:schemeClr val="bg1"/>
                  </a:solidFill>
                </a:rPr>
                <a:t>செலுத்தலாம்</a:t>
              </a:r>
              <a:endParaRPr lang="en-IN" sz="1200" dirty="0">
                <a:solidFill>
                  <a:schemeClr val="bg1"/>
                </a:solidFill>
              </a:endParaRPr>
            </a:p>
          </p:txBody>
        </p:sp>
        <p:grpSp>
          <p:nvGrpSpPr>
            <p:cNvPr id="128" name="Group 127"/>
            <p:cNvGrpSpPr/>
            <p:nvPr/>
          </p:nvGrpSpPr>
          <p:grpSpPr>
            <a:xfrm>
              <a:off x="18403" y="8164712"/>
              <a:ext cx="1408515" cy="1169894"/>
              <a:chOff x="-4738" y="1541261"/>
              <a:chExt cx="2231935" cy="1169894"/>
            </a:xfrm>
          </p:grpSpPr>
          <p:sp>
            <p:nvSpPr>
              <p:cNvPr id="129" name="Right Arrow 128"/>
              <p:cNvSpPr/>
              <p:nvPr/>
            </p:nvSpPr>
            <p:spPr>
              <a:xfrm>
                <a:off x="21880" y="1541261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-4738" y="1811830"/>
                <a:ext cx="2069615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ta-IN" sz="1000" b="1" dirty="0" smtClean="0"/>
                  <a:t>மொபைல் வங்கி சேவை</a:t>
                </a:r>
                <a:endParaRPr lang="en-IN" sz="1000" b="1" dirty="0"/>
              </a:p>
            </p:txBody>
          </p:sp>
        </p:grpSp>
      </p:grpSp>
      <p:grpSp>
        <p:nvGrpSpPr>
          <p:cNvPr id="136" name="Group 135"/>
          <p:cNvGrpSpPr/>
          <p:nvPr/>
        </p:nvGrpSpPr>
        <p:grpSpPr>
          <a:xfrm>
            <a:off x="38890" y="8226924"/>
            <a:ext cx="6513920" cy="1169894"/>
            <a:chOff x="18403" y="8006399"/>
            <a:chExt cx="6513920" cy="1169894"/>
          </a:xfrm>
        </p:grpSpPr>
        <p:sp>
          <p:nvSpPr>
            <p:cNvPr id="137" name="Rounded Rectangle 136"/>
            <p:cNvSpPr/>
            <p:nvPr/>
          </p:nvSpPr>
          <p:spPr>
            <a:xfrm>
              <a:off x="1518389" y="8419939"/>
              <a:ext cx="5013934" cy="258349"/>
            </a:xfrm>
            <a:prstGeom prst="round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ta-IN" sz="1200" dirty="0" smtClean="0">
                  <a:solidFill>
                    <a:schemeClr val="tx1"/>
                  </a:solidFill>
                </a:rPr>
                <a:t>அனுமதிக்கப்பட்ட அளவு வரை மிகைப்பற்று வசதி</a:t>
              </a:r>
              <a:endParaRPr lang="en-IN" sz="1200" dirty="0">
                <a:solidFill>
                  <a:schemeClr val="tx1"/>
                </a:solidFill>
              </a:endParaRPr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1727231" y="8401289"/>
              <a:ext cx="4619679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IN" sz="1200" dirty="0">
                <a:solidFill>
                  <a:srgbClr val="FFFFFF"/>
                </a:solidFill>
              </a:endParaRPr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18403" y="8006399"/>
              <a:ext cx="1408515" cy="1169894"/>
              <a:chOff x="-4738" y="1382948"/>
              <a:chExt cx="2231935" cy="1169894"/>
            </a:xfrm>
          </p:grpSpPr>
          <p:sp>
            <p:nvSpPr>
              <p:cNvPr id="140" name="Right Arrow 139"/>
              <p:cNvSpPr/>
              <p:nvPr/>
            </p:nvSpPr>
            <p:spPr>
              <a:xfrm>
                <a:off x="21880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-4738" y="1791052"/>
                <a:ext cx="206961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ta-IN" sz="1200" b="1" dirty="0" smtClean="0"/>
                  <a:t>மிகைப்பற்று</a:t>
                </a:r>
                <a:endParaRPr lang="en-IN" sz="1200" b="1" dirty="0"/>
              </a:p>
            </p:txBody>
          </p:sp>
        </p:grpSp>
      </p:grpSp>
      <p:grpSp>
        <p:nvGrpSpPr>
          <p:cNvPr id="142" name="Group 141"/>
          <p:cNvGrpSpPr/>
          <p:nvPr/>
        </p:nvGrpSpPr>
        <p:grpSpPr>
          <a:xfrm>
            <a:off x="37201" y="8960368"/>
            <a:ext cx="6571297" cy="1169894"/>
            <a:chOff x="18403" y="8006399"/>
            <a:chExt cx="6571297" cy="1169894"/>
          </a:xfrm>
        </p:grpSpPr>
        <p:sp>
          <p:nvSpPr>
            <p:cNvPr id="143" name="Rounded Rectangle 142"/>
            <p:cNvSpPr/>
            <p:nvPr/>
          </p:nvSpPr>
          <p:spPr>
            <a:xfrm>
              <a:off x="1518389" y="8263297"/>
              <a:ext cx="5069622" cy="558479"/>
            </a:xfrm>
            <a:prstGeom prst="round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1520078" y="8278391"/>
              <a:ext cx="5069622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ta-IN" sz="1200" dirty="0" smtClean="0">
                  <a:latin typeface="Latha" pitchFamily="34" charset="0"/>
                  <a:cs typeface="Latha" pitchFamily="34" charset="0"/>
                </a:rPr>
                <a:t>அடல் ஓய்வூதிய திட்டத்தின் கீழ் ரூ1000 முதல்</a:t>
              </a:r>
              <a:r>
                <a:rPr lang="en-US" sz="1200" dirty="0" smtClean="0">
                  <a:latin typeface="Latha" pitchFamily="34" charset="0"/>
                  <a:cs typeface="Latha" pitchFamily="34" charset="0"/>
                </a:rPr>
                <a:t> </a:t>
              </a:r>
              <a:r>
                <a:rPr lang="ta-IN" sz="1200" dirty="0" smtClean="0">
                  <a:latin typeface="Latha" pitchFamily="34" charset="0"/>
                  <a:cs typeface="Latha" pitchFamily="34" charset="0"/>
                </a:rPr>
                <a:t>– ரூ</a:t>
              </a:r>
              <a:r>
                <a:rPr lang="en-US" sz="1200" dirty="0" smtClean="0">
                  <a:latin typeface="Latha" pitchFamily="34" charset="0"/>
                  <a:cs typeface="Latha" pitchFamily="34" charset="0"/>
                </a:rPr>
                <a:t> </a:t>
              </a:r>
              <a:r>
                <a:rPr lang="ta-IN" sz="1200" dirty="0" smtClean="0">
                  <a:latin typeface="Latha" pitchFamily="34" charset="0"/>
                  <a:cs typeface="Latha" pitchFamily="34" charset="0"/>
                </a:rPr>
                <a:t>5000</a:t>
              </a:r>
              <a:r>
                <a:rPr lang="en-US" sz="1200" dirty="0" smtClean="0">
                  <a:latin typeface="Latha" pitchFamily="34" charset="0"/>
                  <a:cs typeface="Latha" pitchFamily="34" charset="0"/>
                </a:rPr>
                <a:t> </a:t>
              </a:r>
              <a:r>
                <a:rPr lang="ta-IN" sz="1200" dirty="0" smtClean="0">
                  <a:latin typeface="Latha" pitchFamily="34" charset="0"/>
                  <a:cs typeface="Latha" pitchFamily="34" charset="0"/>
                </a:rPr>
                <a:t>வரை ஓய்வூதியம்.</a:t>
              </a:r>
              <a:endParaRPr lang="ta-IN" sz="1200" dirty="0">
                <a:latin typeface="Latha" pitchFamily="34" charset="0"/>
                <a:cs typeface="Latha" pitchFamily="34" charset="0"/>
              </a:endParaRPr>
            </a:p>
          </p:txBody>
        </p:sp>
        <p:grpSp>
          <p:nvGrpSpPr>
            <p:cNvPr id="145" name="Group 144"/>
            <p:cNvGrpSpPr/>
            <p:nvPr/>
          </p:nvGrpSpPr>
          <p:grpSpPr>
            <a:xfrm>
              <a:off x="18403" y="8006399"/>
              <a:ext cx="1408515" cy="1169894"/>
              <a:chOff x="-4738" y="1382948"/>
              <a:chExt cx="2231935" cy="1169894"/>
            </a:xfrm>
          </p:grpSpPr>
          <p:sp>
            <p:nvSpPr>
              <p:cNvPr id="146" name="Right Arrow 145"/>
              <p:cNvSpPr/>
              <p:nvPr/>
            </p:nvSpPr>
            <p:spPr>
              <a:xfrm>
                <a:off x="21880" y="1382948"/>
                <a:ext cx="2205317" cy="1169894"/>
              </a:xfrm>
              <a:prstGeom prst="rightArrow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-4738" y="1791052"/>
                <a:ext cx="206961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lvl="0" algn="ctr"/>
                <a:r>
                  <a:rPr lang="ta-IN" sz="1200" b="1" dirty="0" smtClean="0">
                    <a:latin typeface="Latha" pitchFamily="34" charset="0"/>
                    <a:cs typeface="Latha" pitchFamily="34" charset="0"/>
                  </a:rPr>
                  <a:t>ஓய்வூதியம்</a:t>
                </a:r>
                <a:r>
                  <a:rPr lang="en-US" sz="1600" b="1" dirty="0" smtClean="0"/>
                  <a:t> </a:t>
                </a:r>
                <a:endParaRPr lang="en-IN" sz="1600" dirty="0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91204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3159677" y="81534"/>
            <a:ext cx="3742827" cy="571500"/>
          </a:xfrm>
          <a:prstGeom prst="rect">
            <a:avLst/>
          </a:prstGeom>
          <a:solidFill>
            <a:srgbClr val="000090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ta-IN" dirty="0" smtClean="0">
                <a:solidFill>
                  <a:schemeClr val="bg1"/>
                </a:solidFill>
              </a:rPr>
              <a:t>சமூக பாதுகாப்பு திட்டங்கள்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25684" y="6547566"/>
            <a:ext cx="2025443" cy="1857649"/>
            <a:chOff x="1446862" y="3805396"/>
            <a:chExt cx="2025443" cy="1857649"/>
          </a:xfrm>
        </p:grpSpPr>
        <p:sp>
          <p:nvSpPr>
            <p:cNvPr id="5" name="Hexagon 4"/>
            <p:cNvSpPr/>
            <p:nvPr/>
          </p:nvSpPr>
          <p:spPr>
            <a:xfrm rot="16200000">
              <a:off x="1318748" y="3933510"/>
              <a:ext cx="1857649" cy="1601422"/>
            </a:xfrm>
            <a:prstGeom prst="hexagon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" name="Oval 7"/>
            <p:cNvSpPr/>
            <p:nvPr/>
          </p:nvSpPr>
          <p:spPr>
            <a:xfrm rot="10800000">
              <a:off x="1594436" y="4081084"/>
              <a:ext cx="1306273" cy="1306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38100" dist="127000" dir="13620000">
                <a:prstClr val="black">
                  <a:alpha val="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3151947" y="4204470"/>
              <a:ext cx="320358" cy="0"/>
            </a:xfrm>
            <a:prstGeom prst="straightConnector1">
              <a:avLst/>
            </a:prstGeom>
            <a:ln w="19050">
              <a:solidFill>
                <a:srgbClr val="92D05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58136" y="4069451"/>
            <a:ext cx="2025443" cy="1857649"/>
            <a:chOff x="1459334" y="840686"/>
            <a:chExt cx="2025443" cy="1857649"/>
          </a:xfrm>
        </p:grpSpPr>
        <p:sp>
          <p:nvSpPr>
            <p:cNvPr id="7" name="Hexagon 6"/>
            <p:cNvSpPr/>
            <p:nvPr/>
          </p:nvSpPr>
          <p:spPr>
            <a:xfrm rot="16200000">
              <a:off x="1331220" y="968800"/>
              <a:ext cx="1857649" cy="1601422"/>
            </a:xfrm>
            <a:prstGeom prst="hexagon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10" name="Oval 9"/>
            <p:cNvSpPr/>
            <p:nvPr/>
          </p:nvSpPr>
          <p:spPr>
            <a:xfrm rot="10800000">
              <a:off x="1594436" y="1114581"/>
              <a:ext cx="1306273" cy="1306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38100" dist="127000" dir="13620000">
                <a:prstClr val="black">
                  <a:alpha val="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3151947" y="1225847"/>
              <a:ext cx="332830" cy="0"/>
            </a:xfrm>
            <a:prstGeom prst="straightConnector1">
              <a:avLst/>
            </a:prstGeom>
            <a:ln w="19050">
              <a:solidFill>
                <a:srgbClr val="0070C0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22"/>
          <p:cNvSpPr/>
          <p:nvPr/>
        </p:nvSpPr>
        <p:spPr>
          <a:xfrm>
            <a:off x="2050274" y="840681"/>
            <a:ext cx="48077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1400" b="1" dirty="0" smtClean="0">
                <a:solidFill>
                  <a:srgbClr val="FF0000"/>
                </a:solidFill>
              </a:rPr>
              <a:t>பிரதம மந்திரியின் மக்கள் நிதி திட்டம்</a:t>
            </a:r>
            <a:r>
              <a:rPr lang="en-US" sz="1400" b="1" dirty="0" smtClean="0">
                <a:solidFill>
                  <a:srgbClr val="FF0000"/>
                </a:solidFill>
              </a:rPr>
              <a:t>- PMJDY </a:t>
            </a:r>
            <a:endParaRPr lang="en-IN" sz="1400" dirty="0">
              <a:solidFill>
                <a:srgbClr val="FF0000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68739" y="583774"/>
            <a:ext cx="1881535" cy="1857649"/>
            <a:chOff x="283238" y="3471849"/>
            <a:chExt cx="1881535" cy="1857649"/>
          </a:xfrm>
        </p:grpSpPr>
        <p:grpSp>
          <p:nvGrpSpPr>
            <p:cNvPr id="18" name="Group 17"/>
            <p:cNvGrpSpPr/>
            <p:nvPr/>
          </p:nvGrpSpPr>
          <p:grpSpPr>
            <a:xfrm>
              <a:off x="283238" y="3471849"/>
              <a:ext cx="1881535" cy="1857649"/>
              <a:chOff x="656753" y="2429810"/>
              <a:chExt cx="1881535" cy="1857649"/>
            </a:xfrm>
          </p:grpSpPr>
          <p:sp>
            <p:nvSpPr>
              <p:cNvPr id="6" name="Hexagon 5"/>
              <p:cNvSpPr/>
              <p:nvPr/>
            </p:nvSpPr>
            <p:spPr>
              <a:xfrm rot="16200000">
                <a:off x="528639" y="2557924"/>
                <a:ext cx="1857649" cy="1601422"/>
              </a:xfrm>
              <a:prstGeom prst="hexagon">
                <a:avLst/>
              </a:prstGeom>
              <a:solidFill>
                <a:srgbClr val="FCE13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9" name="Oval 8"/>
              <p:cNvSpPr/>
              <p:nvPr/>
            </p:nvSpPr>
            <p:spPr>
              <a:xfrm rot="10800000">
                <a:off x="793532" y="2597832"/>
                <a:ext cx="1306273" cy="130627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38100" dist="127000" dir="13620000">
                  <a:prstClr val="black">
                    <a:alpha val="3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cxnSp>
            <p:nvCxnSpPr>
              <p:cNvPr id="12" name="Straight Arrow Connector 11"/>
              <p:cNvCxnSpPr>
                <a:endCxn id="23" idx="1"/>
              </p:cNvCxnSpPr>
              <p:nvPr/>
            </p:nvCxnSpPr>
            <p:spPr>
              <a:xfrm>
                <a:off x="2318783" y="2840606"/>
                <a:ext cx="219505" cy="1588"/>
              </a:xfrm>
              <a:prstGeom prst="straightConnector1">
                <a:avLst/>
              </a:prstGeom>
              <a:ln w="19050">
                <a:solidFill>
                  <a:srgbClr val="FCE13E"/>
                </a:solidFill>
                <a:prstDash val="sys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7" name="Picture 26" descr="pradhan-mantri-jan-dhan-yojna-logo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076" y="3637198"/>
              <a:ext cx="1420398" cy="1415307"/>
            </a:xfrm>
            <a:prstGeom prst="rect">
              <a:avLst/>
            </a:prstGeom>
          </p:spPr>
        </p:pic>
      </p:grpSp>
      <p:sp>
        <p:nvSpPr>
          <p:cNvPr id="30" name="Rectangle 29"/>
          <p:cNvSpPr/>
          <p:nvPr/>
        </p:nvSpPr>
        <p:spPr>
          <a:xfrm>
            <a:off x="1759558" y="1070080"/>
            <a:ext cx="5098442" cy="3077766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ta-IN" sz="1200" dirty="0" smtClean="0"/>
              <a:t>பிரதம மந்திரியின் மக்கள் நிதி திட்டம்</a:t>
            </a:r>
            <a:r>
              <a:rPr lang="en-US" sz="1200" dirty="0" smtClean="0"/>
              <a:t>- PMJDY </a:t>
            </a:r>
            <a:r>
              <a:rPr lang="en-IN" sz="1200" dirty="0" smtClean="0"/>
              <a:t> </a:t>
            </a:r>
            <a:r>
              <a:rPr lang="ta-IN" sz="1200" dirty="0" smtClean="0"/>
              <a:t>ஆகஸ்ட் </a:t>
            </a:r>
            <a:r>
              <a:rPr lang="en-US" sz="1200" dirty="0" smtClean="0"/>
              <a:t>28 , </a:t>
            </a:r>
            <a:r>
              <a:rPr lang="ta-IN" sz="1200" dirty="0" smtClean="0"/>
              <a:t>2014 அன்று மாண்புமிகு பிரதமரால் தொடங்கப்பட்டது.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இத்திட்டத்தின் மூலம் கிராமம் மற்றும் நகரத்தில்   உள்ள எல்லா குடும்பத்திற்கும் வங்கிக் கணக்கு துவங்க வழிவகை செய்கிறது.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10 வயதிற்கு மேற்பட்டவர்கள் சேமிப்பு வங்கி கணக்கு திறக்க முடியும்.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இத்துடன் வழங்கப்படும் ரூபே டெபிட் கார்டுக்கு விபத்துக் காப்பீடாக ரூ 1 லட்சம் வழங்கப்படும்.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காப்பீடைப் பெற ரூபே கார்டை பெற</a:t>
            </a:r>
            <a:r>
              <a:rPr lang="en-US" sz="1200" dirty="0" smtClean="0"/>
              <a:t>,</a:t>
            </a:r>
            <a:r>
              <a:rPr lang="ta-IN" sz="1200" dirty="0" smtClean="0"/>
              <a:t> குறைந்தது </a:t>
            </a:r>
            <a:r>
              <a:rPr lang="ta-IN" sz="1400" dirty="0" smtClean="0"/>
              <a:t>45 </a:t>
            </a:r>
            <a:r>
              <a:rPr lang="ta-IN" sz="1200" dirty="0" smtClean="0"/>
              <a:t>நாட்கள் நாட்களுக்கு ஒருமுறையேனும் பயன்படுத்த வேண்டும்.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en-US" sz="1200" dirty="0" smtClean="0"/>
              <a:t> </a:t>
            </a:r>
            <a:r>
              <a:rPr lang="ta-IN" sz="1200" dirty="0" smtClean="0"/>
              <a:t>ஓவர் டிராப்ட் வசதி</a:t>
            </a:r>
            <a:r>
              <a:rPr lang="en-US" sz="1200" dirty="0" smtClean="0"/>
              <a:t> - </a:t>
            </a:r>
            <a:r>
              <a:rPr lang="ta-IN" sz="1200" dirty="0" smtClean="0"/>
              <a:t>ரூ .5000/- வரை -</a:t>
            </a:r>
            <a:r>
              <a:rPr lang="en-US" sz="1200" dirty="0" smtClean="0"/>
              <a:t> </a:t>
            </a:r>
            <a:r>
              <a:rPr lang="ta-IN" sz="1200" dirty="0" smtClean="0"/>
              <a:t>குடும்பத்தில் ஒருவருக்கு 6 மாதம் திருப்தியான பண பரிவர்த்தனைக்கு</a:t>
            </a:r>
            <a:r>
              <a:rPr lang="en-US" sz="1200" dirty="0" smtClean="0"/>
              <a:t> </a:t>
            </a:r>
            <a:r>
              <a:rPr lang="ta-IN" sz="1200" dirty="0" smtClean="0"/>
              <a:t> பிறகு வழங்கப்படும். </a:t>
            </a:r>
            <a:endParaRPr lang="en-IN" sz="1200" dirty="0"/>
          </a:p>
        </p:txBody>
      </p:sp>
      <p:pic>
        <p:nvPicPr>
          <p:cNvPr id="33" name="Picture 32" descr="PMSBY 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06" y="4736600"/>
            <a:ext cx="1655335" cy="51976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99" y="7013552"/>
            <a:ext cx="855706" cy="1182888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2151127" y="4343346"/>
            <a:ext cx="44520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1400" b="1" dirty="0" smtClean="0">
                <a:solidFill>
                  <a:srgbClr val="332BCD"/>
                </a:solidFill>
              </a:rPr>
              <a:t>பிரதான் மந்திரி சுரக்ஷா பீமா யோஜனா</a:t>
            </a:r>
            <a:endParaRPr lang="ta-IN" sz="1400" b="1" dirty="0">
              <a:solidFill>
                <a:srgbClr val="332BCD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18298" y="4651123"/>
            <a:ext cx="495775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200" dirty="0" smtClean="0"/>
              <a:t>PMSBY, </a:t>
            </a:r>
            <a:r>
              <a:rPr lang="ta-IN" sz="1200" dirty="0" smtClean="0"/>
              <a:t>கணக்குக் வைத்திருப்பவர்கள் விபத்தில் மரணம் அல்லது இயலாமை ஏற்பட்டால்</a:t>
            </a:r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விபத்து காப்பீடு திட்டம் ரூ 2.00 இலட்சம் வரை உண்டு 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18 வயது முதல் 70 வரை வங்கி சேமிப்பு கணக்கு வைத்திருப்பவர்கள் அனைவரும் தகுதியுடையவர்கள் 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ஒவ்வொரு ஆண்டும் இத்திட்டத்தில் தங்களை புதுப்பிக்க வருடத்திற்கு பிரீமியம் ரூ .12 / </a:t>
            </a:r>
            <a:r>
              <a:rPr lang="en-US" sz="1200" dirty="0" smtClean="0"/>
              <a:t> </a:t>
            </a:r>
            <a:r>
              <a:rPr lang="ta-IN" sz="1200" dirty="0" smtClean="0"/>
              <a:t>செலுத்த வேண்டும்.</a:t>
            </a:r>
            <a:endParaRPr lang="en-IN" sz="1200" dirty="0"/>
          </a:p>
        </p:txBody>
      </p:sp>
      <p:sp>
        <p:nvSpPr>
          <p:cNvPr id="39" name="Rectangle 38"/>
          <p:cNvSpPr/>
          <p:nvPr/>
        </p:nvSpPr>
        <p:spPr>
          <a:xfrm>
            <a:off x="2151127" y="6759552"/>
            <a:ext cx="42740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1400" b="1" dirty="0" smtClean="0">
                <a:solidFill>
                  <a:srgbClr val="1B6717"/>
                </a:solidFill>
              </a:rPr>
              <a:t>பிரதான் மந்திரி ஜீவன் ஜோதி பீமா யோஜனா</a:t>
            </a:r>
            <a:endParaRPr lang="ta-IN" sz="1400" b="1" dirty="0">
              <a:solidFill>
                <a:srgbClr val="1B6717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1837128" y="7369727"/>
            <a:ext cx="4938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ta-IN" sz="1200" dirty="0" smtClean="0"/>
              <a:t>ஏதேனும் காரணத்தால் மரணம் அடைந்தால் </a:t>
            </a:r>
            <a:r>
              <a:rPr lang="en-US" sz="1200" dirty="0" smtClean="0"/>
              <a:t>PMJJBY </a:t>
            </a:r>
            <a:r>
              <a:rPr lang="ta-IN" sz="1200" dirty="0" smtClean="0"/>
              <a:t>திட்டத்தின் மூலம் ரூபாய் 2.00 இலட்சம் வரை ஆயுள்</a:t>
            </a:r>
            <a:r>
              <a:rPr lang="en-US" sz="1200" dirty="0" smtClean="0"/>
              <a:t> </a:t>
            </a:r>
            <a:r>
              <a:rPr lang="ta-IN" sz="1200" dirty="0" smtClean="0"/>
              <a:t>காப்பீடு காப்பீட்டு அளிக்கிறது.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வங்கி கிளைகளில் / வங்கி வணிகத் தொடர்பாளர் மூலம் இத்திட்டத்தில் சேர்ந்துக்கொள்ளலாம்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18 முதல் 50 ஆண்டுக</a:t>
            </a:r>
            <a:r>
              <a:rPr lang="en-US" sz="1200" dirty="0" smtClean="0"/>
              <a:t> </a:t>
            </a:r>
            <a:r>
              <a:rPr lang="ta-IN" sz="1200" dirty="0" smtClean="0"/>
              <a:t>ள்</a:t>
            </a:r>
            <a:r>
              <a:rPr lang="en-US" sz="1200" dirty="0" smtClean="0"/>
              <a:t> </a:t>
            </a:r>
            <a:r>
              <a:rPr lang="ta-IN" sz="1200" dirty="0" smtClean="0"/>
              <a:t>வயது</a:t>
            </a:r>
            <a:r>
              <a:rPr lang="en-US" sz="1200" dirty="0" smtClean="0"/>
              <a:t>  </a:t>
            </a:r>
            <a:r>
              <a:rPr lang="ta-IN" sz="1200" dirty="0" smtClean="0"/>
              <a:t>உள்ள</a:t>
            </a:r>
            <a:r>
              <a:rPr lang="en-US" sz="1200" dirty="0" smtClean="0"/>
              <a:t> ,</a:t>
            </a:r>
            <a:r>
              <a:rPr lang="ta-IN" sz="1200" dirty="0" smtClean="0"/>
              <a:t>சேமிப்பு கணக்கு வைத்திருப்பவர்கள் அனைவரும் தகுதியுடையவர்கள் </a:t>
            </a:r>
            <a:endParaRPr lang="en-US" sz="1200" dirty="0" smtClean="0"/>
          </a:p>
          <a:p>
            <a:pPr marL="285750" indent="-285750">
              <a:buFont typeface="Arial"/>
              <a:buChar char="•"/>
            </a:pPr>
            <a:r>
              <a:rPr lang="ta-IN" sz="1200" dirty="0" smtClean="0"/>
              <a:t>வருடத்திற்கு பிரீமியம் </a:t>
            </a:r>
            <a:r>
              <a:rPr lang="en-US" sz="1200" dirty="0" smtClean="0"/>
              <a:t>Rs.330. </a:t>
            </a:r>
            <a:r>
              <a:rPr lang="ta-IN" sz="1200" dirty="0" smtClean="0"/>
              <a:t>வருடாந்திர இடைவெளியில் புதுப்பித்துக் கொள்ளலாம்</a:t>
            </a:r>
            <a:r>
              <a:rPr lang="en-US" sz="1200" dirty="0" smtClean="0"/>
              <a:t>.</a:t>
            </a:r>
            <a:endParaRPr lang="en-IN" sz="1200" dirty="0"/>
          </a:p>
        </p:txBody>
      </p:sp>
      <p:sp>
        <p:nvSpPr>
          <p:cNvPr id="42" name="Rectangle 41"/>
          <p:cNvSpPr/>
          <p:nvPr/>
        </p:nvSpPr>
        <p:spPr>
          <a:xfrm>
            <a:off x="2974946" y="102017"/>
            <a:ext cx="18473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ta-IN" sz="2800" dirty="0" smtClean="0"/>
          </a:p>
          <a:p>
            <a:endParaRPr lang="en-IN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289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2151127" y="152400"/>
            <a:ext cx="441338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1600" b="1" dirty="0" smtClean="0"/>
              <a:t>பிரதான் மந்திரி முத்ரா யோஜனா</a:t>
            </a:r>
            <a:endParaRPr lang="en-IN" sz="1600" b="1" dirty="0">
              <a:solidFill>
                <a:srgbClr val="FF2600"/>
              </a:solidFill>
            </a:endParaRPr>
          </a:p>
        </p:txBody>
      </p:sp>
      <p:grpSp>
        <p:nvGrpSpPr>
          <p:cNvPr id="4" name="Group 17"/>
          <p:cNvGrpSpPr/>
          <p:nvPr/>
        </p:nvGrpSpPr>
        <p:grpSpPr>
          <a:xfrm>
            <a:off x="168739" y="583774"/>
            <a:ext cx="2014840" cy="1857649"/>
            <a:chOff x="656753" y="2429810"/>
            <a:chExt cx="2014840" cy="1857649"/>
          </a:xfrm>
          <a:solidFill>
            <a:schemeClr val="accent6">
              <a:lumMod val="75000"/>
            </a:schemeClr>
          </a:solidFill>
        </p:grpSpPr>
        <p:sp>
          <p:nvSpPr>
            <p:cNvPr id="6" name="Hexagon 5"/>
            <p:cNvSpPr/>
            <p:nvPr/>
          </p:nvSpPr>
          <p:spPr>
            <a:xfrm rot="16200000">
              <a:off x="528639" y="2557924"/>
              <a:ext cx="1857649" cy="1601422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" name="Oval 8"/>
            <p:cNvSpPr/>
            <p:nvPr/>
          </p:nvSpPr>
          <p:spPr>
            <a:xfrm rot="10800000">
              <a:off x="793532" y="2597832"/>
              <a:ext cx="1306273" cy="130627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357594" y="2799184"/>
              <a:ext cx="313999" cy="0"/>
            </a:xfrm>
            <a:prstGeom prst="straightConnector1">
              <a:avLst/>
            </a:prstGeom>
            <a:grpFill/>
            <a:ln w="19050">
              <a:noFill/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1814438" y="490954"/>
            <a:ext cx="4961614" cy="3116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a-IN" sz="1200" b="1" dirty="0" smtClean="0"/>
              <a:t>08.04.2015 </a:t>
            </a:r>
            <a:r>
              <a:rPr lang="ta-IN" sz="1200" dirty="0" smtClean="0"/>
              <a:t>அன்று மாண்புமிகு பிரதமரால் பிரதான் மந்திரி முத்ரா யோஜனா ( </a:t>
            </a:r>
            <a:r>
              <a:rPr lang="en-IN" sz="1200" dirty="0" smtClean="0"/>
              <a:t>PMMY ) </a:t>
            </a:r>
            <a:r>
              <a:rPr lang="ta-IN" sz="1200" dirty="0" smtClean="0"/>
              <a:t>தொடங்கப்பட்டது</a:t>
            </a:r>
            <a:r>
              <a:rPr lang="en-US" sz="1200" dirty="0" smtClean="0"/>
              <a:t>.</a:t>
            </a:r>
          </a:p>
          <a:p>
            <a:pPr marL="285750" lvl="0" indent="-285750" fontAlgn="base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a-IN" sz="1200" dirty="0" smtClean="0"/>
              <a:t>பெரு நிறுவனங்கள் அல்லாத சிறு/குறு நிறுவனங்களுக்கு கடன் வழங்க இத்திட்டம் துவங்கப்பட்டது</a:t>
            </a:r>
            <a:r>
              <a:rPr lang="ta-IN" sz="1200" dirty="0" smtClean="0"/>
              <a:t>.</a:t>
            </a:r>
            <a:endParaRPr lang="en-US" sz="1200" dirty="0" smtClean="0"/>
          </a:p>
          <a:p>
            <a:pPr marL="285750" lvl="0" indent="-285750" fontAlgn="base" hangingPunct="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ta-IN" sz="1200" dirty="0" smtClean="0"/>
              <a:t>சிறிய தயாரிப்பு</a:t>
            </a:r>
            <a:r>
              <a:rPr lang="en-US" sz="1200" dirty="0" smtClean="0"/>
              <a:t> </a:t>
            </a:r>
            <a:r>
              <a:rPr lang="ta-IN" sz="1200" dirty="0" smtClean="0"/>
              <a:t>நிறுவனங்கள்</a:t>
            </a:r>
            <a:r>
              <a:rPr lang="en-US" sz="1200" dirty="0" smtClean="0"/>
              <a:t> </a:t>
            </a:r>
            <a:r>
              <a:rPr lang="ta-IN" sz="1200" dirty="0" smtClean="0"/>
              <a:t>, கடைக்காரர்கள், பழங்கள் / காய்கறி வியாபாரிகள், டிரக் மற்றும் டாக்சி ஆபரேட்டர்கள், உணவு சேவை அலகுகள், பழுது கடைகள் , சிறிய தொழிற்சாலைகள் , கைவினைஞர் உணவு பதப்படுத்துதல்</a:t>
            </a:r>
            <a:r>
              <a:rPr lang="en-US" sz="1200" dirty="0" smtClean="0"/>
              <a:t> </a:t>
            </a:r>
            <a:r>
              <a:rPr lang="ta-IN" sz="1200" dirty="0" smtClean="0"/>
              <a:t>, தெரு வியாபாரிகள் மற்றும் பலர்</a:t>
            </a:r>
            <a:r>
              <a:rPr lang="en-US" sz="1200" dirty="0" smtClean="0"/>
              <a:t> </a:t>
            </a:r>
            <a:r>
              <a:rPr lang="ta-IN" sz="1200" dirty="0" smtClean="0"/>
              <a:t>பயன் பெறுவர்</a:t>
            </a:r>
            <a:endParaRPr lang="en-US" sz="12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2355" y="1070080"/>
            <a:ext cx="1552597" cy="615696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2211624" y="4940274"/>
            <a:ext cx="1916239" cy="774725"/>
          </a:xfrm>
          <a:prstGeom prst="roundRect">
            <a:avLst/>
          </a:prstGeom>
          <a:noFill/>
          <a:ln w="19050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IN" sz="1050" b="1" dirty="0" smtClean="0">
                <a:solidFill>
                  <a:schemeClr val="tx1"/>
                </a:solidFill>
              </a:rPr>
              <a:t> </a:t>
            </a:r>
            <a:r>
              <a:rPr lang="ta-IN" sz="1050" dirty="0" smtClean="0">
                <a:solidFill>
                  <a:schemeClr val="tx1"/>
                </a:solidFill>
              </a:rPr>
              <a:t>அடமான  சொத்து தேவை இல்லை</a:t>
            </a:r>
            <a:r>
              <a:rPr lang="en-IN" sz="1050" dirty="0" smtClean="0">
                <a:solidFill>
                  <a:schemeClr val="tx1"/>
                </a:solidFill>
              </a:rPr>
              <a:t>  </a:t>
            </a:r>
            <a:endParaRPr lang="en-US" sz="1050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4223657" y="4940274"/>
            <a:ext cx="2371759" cy="774725"/>
          </a:xfrm>
          <a:prstGeom prst="roundRect">
            <a:avLst/>
          </a:prstGeom>
          <a:noFill/>
          <a:ln w="19050"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ta-IN" sz="1050" dirty="0" smtClean="0">
                <a:solidFill>
                  <a:schemeClr val="tx1"/>
                </a:solidFill>
              </a:rPr>
              <a:t>சிசு கடன்னுக்கு செயலாக்க கட்டணம் மற்றும் பயனாளியின் பங்கு தொகை தேவை இல்லை</a:t>
            </a:r>
            <a:endParaRPr lang="en-US" sz="1050" dirty="0">
              <a:solidFill>
                <a:schemeClr val="tx1"/>
              </a:solidFill>
            </a:endParaRPr>
          </a:p>
        </p:txBody>
      </p:sp>
      <p:graphicFrame>
        <p:nvGraphicFramePr>
          <p:cNvPr id="16" name="Diagram 15"/>
          <p:cNvGraphicFramePr/>
          <p:nvPr>
            <p:extLst>
              <p:ext uri="{D42A27DB-BD31-4B8C-83A1-F6EECF244321}">
                <p14:modId xmlns:p14="http://schemas.microsoft.com/office/powerpoint/2010/main" xmlns="" val="1109765412"/>
              </p:ext>
            </p:extLst>
          </p:nvPr>
        </p:nvGraphicFramePr>
        <p:xfrm>
          <a:off x="863601" y="5714999"/>
          <a:ext cx="5838348" cy="3746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xmlns="" val="3019456247"/>
              </p:ext>
            </p:extLst>
          </p:nvPr>
        </p:nvGraphicFramePr>
        <p:xfrm>
          <a:off x="2227840" y="3943350"/>
          <a:ext cx="4474108" cy="9969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3" name="Rounded Rectangle 2"/>
          <p:cNvSpPr/>
          <p:nvPr/>
        </p:nvSpPr>
        <p:spPr>
          <a:xfrm>
            <a:off x="2089326" y="3607192"/>
            <a:ext cx="4596407" cy="1333081"/>
          </a:xfrm>
          <a:prstGeom prst="round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ta-IN" dirty="0" smtClean="0">
                <a:solidFill>
                  <a:srgbClr val="FF0000"/>
                </a:solidFill>
              </a:rPr>
              <a:t>கடன் வகைகள்</a:t>
            </a:r>
          </a:p>
          <a:p>
            <a:endParaRPr lang="ta-IN" dirty="0" smtClean="0"/>
          </a:p>
        </p:txBody>
      </p:sp>
    </p:spTree>
    <p:extLst>
      <p:ext uri="{BB962C8B-B14F-4D97-AF65-F5344CB8AC3E}">
        <p14:creationId xmlns:p14="http://schemas.microsoft.com/office/powerpoint/2010/main" xmlns="" val="316826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1025</Words>
  <Application>Microsoft Office PowerPoint</Application>
  <PresentationFormat>A4 Paper (210x297 mm)</PresentationFormat>
  <Paragraphs>139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Utkarsh Shukla</dc:creator>
  <cp:lastModifiedBy>PCD</cp:lastModifiedBy>
  <cp:revision>89</cp:revision>
  <dcterms:created xsi:type="dcterms:W3CDTF">2015-09-17T11:45:00Z</dcterms:created>
  <dcterms:modified xsi:type="dcterms:W3CDTF">2015-10-14T06:20:09Z</dcterms:modified>
</cp:coreProperties>
</file>